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747775"/>
          </p15:clr>
        </p15:guide>
        <p15:guide id="2" orient="horz" pos="1620">
          <p15:clr>
            <a:srgbClr val="747775"/>
          </p15:clr>
        </p15:guide>
        <p15:guide id="3" pos="397">
          <p15:clr>
            <a:srgbClr val="747775"/>
          </p15:clr>
        </p15:guide>
        <p15:guide id="4" pos="5363">
          <p15:clr>
            <a:srgbClr val="747775"/>
          </p15:clr>
        </p15:guide>
        <p15:guide id="5" orient="horz" pos="2866">
          <p15:clr>
            <a:srgbClr val="747775"/>
          </p15:clr>
        </p15:guide>
      </p15:sldGuideLst>
    </p:ext>
    <p:ext uri="GoogleSlidesCustomDataVersion2">
      <go:slidesCustomData xmlns:go="http://customooxmlschemas.google.com/" r:id="rId59" roundtripDataSignature="AMtx7mgR6AKeD6qGaB/Juas6uLzSUYr6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1620" orient="horz"/>
        <p:guide pos="397"/>
        <p:guide pos="5363"/>
        <p:guide pos="286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Light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MontserratLight-italic.fntdata"/><Relationship Id="rId52" Type="http://schemas.openxmlformats.org/officeDocument/2006/relationships/font" Target="fonts/MontserratLight-bold.fntdata"/><Relationship Id="rId11" Type="http://schemas.openxmlformats.org/officeDocument/2006/relationships/slide" Target="slides/slide6.xml"/><Relationship Id="rId55" Type="http://schemas.openxmlformats.org/officeDocument/2006/relationships/font" Target="fonts/MontserratExtraLight-regular.fntdata"/><Relationship Id="rId10" Type="http://schemas.openxmlformats.org/officeDocument/2006/relationships/slide" Target="slides/slide5.xml"/><Relationship Id="rId54" Type="http://schemas.openxmlformats.org/officeDocument/2006/relationships/font" Target="fonts/MontserratLight-boldItalic.fntdata"/><Relationship Id="rId13" Type="http://schemas.openxmlformats.org/officeDocument/2006/relationships/slide" Target="slides/slide8.xml"/><Relationship Id="rId57" Type="http://schemas.openxmlformats.org/officeDocument/2006/relationships/font" Target="fonts/MontserratExtraLight-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ExtraLight-bold.fntdata"/><Relationship Id="rId15" Type="http://schemas.openxmlformats.org/officeDocument/2006/relationships/slide" Target="slides/slide10.xml"/><Relationship Id="rId59" Type="http://customschemas.google.com/relationships/presentationmetadata" Target="metadata"/><Relationship Id="rId14" Type="http://schemas.openxmlformats.org/officeDocument/2006/relationships/slide" Target="slides/slide9.xml"/><Relationship Id="rId58" Type="http://schemas.openxmlformats.org/officeDocument/2006/relationships/font" Target="fonts/MontserratExtraLigh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97f370f8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3a97f370f8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97f370f8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3a97f370f8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985e030cf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3a985e030cf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985e030cf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3a985e030cf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a985e030cf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a985e030cf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a985e030c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3a985e030c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985e030cf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3a985e030cf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a985e030cf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3a985e030cf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a985e030cf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3a985e030cf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a985e030cf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3a985e030cf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a985e030cf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3a985e030cf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a985e030cf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3a985e030cf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a985e030cf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3a985e030cf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a985e030cf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a985e030cf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a985e030cf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3a985e030cf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a985e030cf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3a985e030cf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a985e030cf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3a985e030cf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a97f370f8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3a97f370f8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a985e030cf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3a985e030cf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a985e030c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3a985e030c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985e030cf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3a985e030cf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a985e030cf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3a985e030cf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a985e030cf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3a985e030cf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a985e030cf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3a985e030cf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a985e030c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3a985e030c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a985e030c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3a985e030c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a985e030c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3a985e030c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a985e030cf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3a985e030cf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a985e030cf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3a985e030c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a985e030cf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3a985e030cf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985e030cf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3a985e030cf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985e030c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a985e030c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985e030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3a985e030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a97f370f8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3a97f370f8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Relationship Id="rId6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26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gif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4.png"/><Relationship Id="rId6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8.png"/><Relationship Id="rId13" Type="http://schemas.openxmlformats.org/officeDocument/2006/relationships/image" Target="../media/image19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27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idx="1" type="subTitle"/>
          </p:nvPr>
        </p:nvSpPr>
        <p:spPr>
          <a:xfrm>
            <a:off x="0" y="2679063"/>
            <a:ext cx="9366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Como contar histórias com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números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?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5" name="Google Shape;55;p1"/>
          <p:cNvSpPr txBox="1"/>
          <p:nvPr>
            <p:ph type="ctrTitle"/>
          </p:nvPr>
        </p:nvSpPr>
        <p:spPr>
          <a:xfrm>
            <a:off x="0" y="2023738"/>
            <a:ext cx="91440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3921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Storytelling com </a:t>
            </a:r>
            <a:r>
              <a:rPr b="1"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dados</a:t>
            </a:r>
            <a:endParaRPr b="1" sz="4000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" title="2023_Itaú_Unibanco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75" y="4549776"/>
            <a:ext cx="394776" cy="39477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>
            <p:ph idx="1" type="subTitle"/>
          </p:nvPr>
        </p:nvSpPr>
        <p:spPr>
          <a:xfrm>
            <a:off x="554225" y="4593400"/>
            <a:ext cx="20541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9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Engenharia em Foco | </a:t>
            </a:r>
            <a:r>
              <a:rPr b="1" lang="pt-BR" sz="9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RT Cross</a:t>
            </a:r>
            <a:endParaRPr b="1" sz="9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3a97f370f8e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68000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3a97f370f8e_0_43"/>
          <p:cNvSpPr txBox="1"/>
          <p:nvPr>
            <p:ph idx="4294967295" type="ctrTitle"/>
          </p:nvPr>
        </p:nvSpPr>
        <p:spPr>
          <a:xfrm>
            <a:off x="6680000" y="1390350"/>
            <a:ext cx="2280300" cy="23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“Na escola, aprendemos Matemática e Linguagem, mas não a </a:t>
            </a:r>
            <a:r>
              <a:rPr b="1" lang="pt-BR" sz="2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Linguagem dos Números</a:t>
            </a:r>
            <a:r>
              <a:rPr lang="pt-BR" sz="2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 b="0" i="0" sz="20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97f370f8e_0_78"/>
          <p:cNvSpPr txBox="1"/>
          <p:nvPr>
            <p:ph idx="4294967295" type="ctrTitle"/>
          </p:nvPr>
        </p:nvSpPr>
        <p:spPr>
          <a:xfrm>
            <a:off x="412575" y="2202683"/>
            <a:ext cx="40011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Arquitetura e Urbanismo</a:t>
            </a:r>
            <a:endParaRPr b="0"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g3a97f370f8e_0_78"/>
          <p:cNvSpPr/>
          <p:nvPr/>
        </p:nvSpPr>
        <p:spPr>
          <a:xfrm>
            <a:off x="4772425" y="2168900"/>
            <a:ext cx="4027500" cy="5895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3a97f370f8e_0_78"/>
          <p:cNvSpPr txBox="1"/>
          <p:nvPr>
            <p:ph idx="4294967295" type="ctrTitle"/>
          </p:nvPr>
        </p:nvSpPr>
        <p:spPr>
          <a:xfrm>
            <a:off x="4772425" y="2202675"/>
            <a:ext cx="40275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Storytelling com Dados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8" name="Google Shape;148;g3a97f370f8e_0_78"/>
          <p:cNvCxnSpPr/>
          <p:nvPr/>
        </p:nvCxnSpPr>
        <p:spPr>
          <a:xfrm>
            <a:off x="402925" y="1962550"/>
            <a:ext cx="839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9" name="Google Shape;149;g3a97f370f8e_0_78"/>
          <p:cNvCxnSpPr/>
          <p:nvPr/>
        </p:nvCxnSpPr>
        <p:spPr>
          <a:xfrm>
            <a:off x="2357800" y="1821601"/>
            <a:ext cx="0" cy="225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" name="Google Shape;150;g3a97f370f8e_0_78"/>
          <p:cNvCxnSpPr/>
          <p:nvPr/>
        </p:nvCxnSpPr>
        <p:spPr>
          <a:xfrm>
            <a:off x="6674650" y="1821601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" name="Google Shape;151;g3a97f370f8e_0_78"/>
          <p:cNvCxnSpPr/>
          <p:nvPr/>
        </p:nvCxnSpPr>
        <p:spPr>
          <a:xfrm>
            <a:off x="4601175" y="1821588"/>
            <a:ext cx="0" cy="15003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2" name="Google Shape;152;g3a97f370f8e_0_78"/>
          <p:cNvSpPr txBox="1"/>
          <p:nvPr/>
        </p:nvSpPr>
        <p:spPr>
          <a:xfrm>
            <a:off x="4772425" y="2879800"/>
            <a:ext cx="402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Aprender a comunicar ideias por meio de </a:t>
            </a:r>
            <a:r>
              <a:rPr b="1" lang="pt-BR"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números, gráficos e interpretações</a:t>
            </a:r>
            <a:r>
              <a:rPr lang="pt-BR" sz="8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transformando dados em</a:t>
            </a: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decisões e narrativas claras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3" name="Google Shape;153;g3a97f370f8e_0_78"/>
          <p:cNvSpPr/>
          <p:nvPr/>
        </p:nvSpPr>
        <p:spPr>
          <a:xfrm>
            <a:off x="402425" y="2168900"/>
            <a:ext cx="4027500" cy="5895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highlight>
                <a:srgbClr val="434343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a97f370f8e_0_78"/>
          <p:cNvSpPr txBox="1"/>
          <p:nvPr/>
        </p:nvSpPr>
        <p:spPr>
          <a:xfrm>
            <a:off x="344050" y="2879800"/>
            <a:ext cx="402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Aprendi a comunicar ideias por meio de </a:t>
            </a: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texto, croquis, ilustrações e projetos</a:t>
            </a: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traduzindo conceitos em </a:t>
            </a: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formas, espaços e experiências visuais</a:t>
            </a: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5" name="Google Shape;155;g3a97f370f8e_0_78"/>
          <p:cNvSpPr txBox="1"/>
          <p:nvPr/>
        </p:nvSpPr>
        <p:spPr>
          <a:xfrm>
            <a:off x="202700" y="-29425"/>
            <a:ext cx="56925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Por que eu </a:t>
            </a: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gosto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desse livro?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985e030cf_0_501"/>
          <p:cNvSpPr txBox="1"/>
          <p:nvPr>
            <p:ph idx="4294967295" type="ctrTitle"/>
          </p:nvPr>
        </p:nvSpPr>
        <p:spPr>
          <a:xfrm>
            <a:off x="412575" y="2202683"/>
            <a:ext cx="40011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Arquitetura e Urbanismo</a:t>
            </a:r>
            <a:endParaRPr b="0"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g3a985e030cf_0_501"/>
          <p:cNvSpPr/>
          <p:nvPr/>
        </p:nvSpPr>
        <p:spPr>
          <a:xfrm>
            <a:off x="4772425" y="2168900"/>
            <a:ext cx="4027500" cy="5895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3a985e030cf_0_501"/>
          <p:cNvSpPr txBox="1"/>
          <p:nvPr>
            <p:ph idx="4294967295" type="ctrTitle"/>
          </p:nvPr>
        </p:nvSpPr>
        <p:spPr>
          <a:xfrm>
            <a:off x="4772425" y="2202675"/>
            <a:ext cx="40275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Storytelling com Dados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3" name="Google Shape;163;g3a985e030cf_0_501"/>
          <p:cNvCxnSpPr/>
          <p:nvPr/>
        </p:nvCxnSpPr>
        <p:spPr>
          <a:xfrm>
            <a:off x="402925" y="1962550"/>
            <a:ext cx="839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4" name="Google Shape;164;g3a985e030cf_0_501"/>
          <p:cNvCxnSpPr/>
          <p:nvPr/>
        </p:nvCxnSpPr>
        <p:spPr>
          <a:xfrm>
            <a:off x="2357800" y="1821601"/>
            <a:ext cx="0" cy="225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" name="Google Shape;165;g3a985e030cf_0_501"/>
          <p:cNvCxnSpPr/>
          <p:nvPr/>
        </p:nvCxnSpPr>
        <p:spPr>
          <a:xfrm>
            <a:off x="6674650" y="1821601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g3a985e030cf_0_501"/>
          <p:cNvCxnSpPr/>
          <p:nvPr/>
        </p:nvCxnSpPr>
        <p:spPr>
          <a:xfrm>
            <a:off x="4601175" y="1821588"/>
            <a:ext cx="0" cy="15003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67" name="Google Shape;167;g3a985e030cf_0_501"/>
          <p:cNvSpPr txBox="1"/>
          <p:nvPr/>
        </p:nvSpPr>
        <p:spPr>
          <a:xfrm>
            <a:off x="4772425" y="2879800"/>
            <a:ext cx="402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Aprender a comunicar ideias por meio de </a:t>
            </a:r>
            <a:r>
              <a:rPr b="1" lang="pt-BR"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números, gráficos e interpretações</a:t>
            </a:r>
            <a:r>
              <a:rPr lang="pt-BR" sz="8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transformando dados em</a:t>
            </a: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decisões e narrativas claras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68" name="Google Shape;168;g3a985e030cf_0_501"/>
          <p:cNvSpPr/>
          <p:nvPr/>
        </p:nvSpPr>
        <p:spPr>
          <a:xfrm>
            <a:off x="402425" y="2168900"/>
            <a:ext cx="4027500" cy="5895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highlight>
                <a:srgbClr val="434343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3a985e030cf_0_501"/>
          <p:cNvSpPr txBox="1"/>
          <p:nvPr/>
        </p:nvSpPr>
        <p:spPr>
          <a:xfrm>
            <a:off x="344050" y="2879800"/>
            <a:ext cx="402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Aprendi a comunicar ideias por meio de </a:t>
            </a: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texto, croquis, ilustrações e projetos</a:t>
            </a: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traduzindo conceitos em </a:t>
            </a: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formas, espaços e experiências visuais</a:t>
            </a: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0" name="Google Shape;170;g3a985e030cf_0_501"/>
          <p:cNvSpPr txBox="1"/>
          <p:nvPr/>
        </p:nvSpPr>
        <p:spPr>
          <a:xfrm>
            <a:off x="4772425" y="3503075"/>
            <a:ext cx="4027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8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Não saber por onde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começar </a:t>
            </a:r>
            <a:r>
              <a:rPr lang="pt-BR" sz="8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(grande volume de dados)</a:t>
            </a:r>
            <a:endParaRPr sz="800">
              <a:solidFill>
                <a:srgbClr val="B7B7B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rgbClr val="B7B7B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8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Pressão em dar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clareza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rgbClr val="B7B7B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8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Querer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aprimorar</a:t>
            </a:r>
            <a:r>
              <a:rPr lang="pt-BR" sz="8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as histórias</a:t>
            </a:r>
            <a:endParaRPr sz="800">
              <a:solidFill>
                <a:srgbClr val="B7B7B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rgbClr val="B7B7B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accent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8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Receio de não contar a história de maneira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objetiva e sucinta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g3a985e030cf_0_501"/>
          <p:cNvSpPr txBox="1"/>
          <p:nvPr/>
        </p:nvSpPr>
        <p:spPr>
          <a:xfrm>
            <a:off x="202700" y="-29425"/>
            <a:ext cx="56925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Por que eu </a:t>
            </a: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gosto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desse livro?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g3a985e030cf_0_331"/>
          <p:cNvGrpSpPr/>
          <p:nvPr/>
        </p:nvGrpSpPr>
        <p:grpSpPr>
          <a:xfrm>
            <a:off x="0" y="841817"/>
            <a:ext cx="9037482" cy="3208116"/>
            <a:chOff x="16" y="0"/>
            <a:chExt cx="10721891" cy="3806045"/>
          </a:xfrm>
        </p:grpSpPr>
        <p:grpSp>
          <p:nvGrpSpPr>
            <p:cNvPr id="177" name="Google Shape;177;g3a985e030cf_0_331"/>
            <p:cNvGrpSpPr/>
            <p:nvPr/>
          </p:nvGrpSpPr>
          <p:grpSpPr>
            <a:xfrm>
              <a:off x="16" y="0"/>
              <a:ext cx="5390991" cy="3806045"/>
              <a:chOff x="1044788" y="0"/>
              <a:chExt cx="7054425" cy="4980431"/>
            </a:xfrm>
          </p:grpSpPr>
          <p:pic>
            <p:nvPicPr>
              <p:cNvPr id="178" name="Google Shape;178;g3a985e030cf_0_331" title="Screenshot 2025-11-25 at 00-51-20 Prancha Projeto de Habitação Social (1).pdf.png"/>
              <p:cNvPicPr preferRelativeResize="0"/>
              <p:nvPr/>
            </p:nvPicPr>
            <p:blipFill rotWithShape="1">
              <a:blip r:embed="rId3">
                <a:alphaModFix/>
              </a:blip>
              <a:srcRect b="4555" l="1530" r="1617" t="4691"/>
              <a:stretch/>
            </p:blipFill>
            <p:spPr>
              <a:xfrm>
                <a:off x="1044788" y="0"/>
                <a:ext cx="7054425" cy="3371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" name="Google Shape;179;g3a985e030cf_0_331" title="Screenshot 2025-11-25 at 00-52-32 Prancha Projeto de Habitação Social (1).pdf.png"/>
              <p:cNvPicPr preferRelativeResize="0"/>
              <p:nvPr/>
            </p:nvPicPr>
            <p:blipFill rotWithShape="1">
              <a:blip r:embed="rId4">
                <a:alphaModFix/>
              </a:blip>
              <a:srcRect b="49450" l="1601" r="3051" t="4753"/>
              <a:stretch/>
            </p:blipFill>
            <p:spPr>
              <a:xfrm>
                <a:off x="1053212" y="3359548"/>
                <a:ext cx="7019678" cy="16208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0" name="Google Shape;180;g3a985e030cf_0_331" title="Screenshot 2025-11-25 at 00-54-12 Prancha Projeto de Habitação Social (1).pdf.png"/>
            <p:cNvPicPr preferRelativeResize="0"/>
            <p:nvPr/>
          </p:nvPicPr>
          <p:blipFill rotWithShape="1">
            <a:blip r:embed="rId5">
              <a:alphaModFix/>
            </a:blip>
            <a:srcRect b="-367" l="3024" r="4202" t="3692"/>
            <a:stretch/>
          </p:blipFill>
          <p:spPr>
            <a:xfrm>
              <a:off x="5475613" y="1176558"/>
              <a:ext cx="5246294" cy="26275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1" name="Google Shape;181;g3a985e030cf_0_331" title="Screenshot 2025-11-25 at 00-52-32 Prancha Projeto de Habitação Social (1).pdf.png"/>
          <p:cNvPicPr preferRelativeResize="0"/>
          <p:nvPr/>
        </p:nvPicPr>
        <p:blipFill rotWithShape="1">
          <a:blip r:embed="rId6">
            <a:alphaModFix/>
          </a:blip>
          <a:srcRect b="0" l="1601" r="3051" t="51288"/>
          <a:stretch/>
        </p:blipFill>
        <p:spPr>
          <a:xfrm>
            <a:off x="4557119" y="841817"/>
            <a:ext cx="4521782" cy="1110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g3a985e030cf_0_331"/>
          <p:cNvCxnSpPr/>
          <p:nvPr/>
        </p:nvCxnSpPr>
        <p:spPr>
          <a:xfrm rot="10800000">
            <a:off x="1280525" y="675100"/>
            <a:ext cx="0" cy="235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83" name="Google Shape;183;g3a985e030cf_0_331"/>
          <p:cNvSpPr txBox="1"/>
          <p:nvPr/>
        </p:nvSpPr>
        <p:spPr>
          <a:xfrm>
            <a:off x="74375" y="121050"/>
            <a:ext cx="215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 Contexto </a:t>
            </a:r>
            <a:endParaRPr b="1" sz="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Quem é seu público? O que precisa que ele saiba ou faça?</a:t>
            </a:r>
            <a:endParaRPr sz="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g3a985e030cf_0_352"/>
          <p:cNvGrpSpPr/>
          <p:nvPr/>
        </p:nvGrpSpPr>
        <p:grpSpPr>
          <a:xfrm>
            <a:off x="0" y="841817"/>
            <a:ext cx="9037482" cy="3208116"/>
            <a:chOff x="16" y="0"/>
            <a:chExt cx="10721891" cy="3806045"/>
          </a:xfrm>
        </p:grpSpPr>
        <p:grpSp>
          <p:nvGrpSpPr>
            <p:cNvPr id="189" name="Google Shape;189;g3a985e030cf_0_352"/>
            <p:cNvGrpSpPr/>
            <p:nvPr/>
          </p:nvGrpSpPr>
          <p:grpSpPr>
            <a:xfrm>
              <a:off x="16" y="0"/>
              <a:ext cx="5390991" cy="3806045"/>
              <a:chOff x="1044788" y="0"/>
              <a:chExt cx="7054425" cy="4980431"/>
            </a:xfrm>
          </p:grpSpPr>
          <p:pic>
            <p:nvPicPr>
              <p:cNvPr id="190" name="Google Shape;190;g3a985e030cf_0_352" title="Screenshot 2025-11-25 at 00-51-20 Prancha Projeto de Habitação Social (1).pdf.png"/>
              <p:cNvPicPr preferRelativeResize="0"/>
              <p:nvPr/>
            </p:nvPicPr>
            <p:blipFill rotWithShape="1">
              <a:blip r:embed="rId3">
                <a:alphaModFix/>
              </a:blip>
              <a:srcRect b="4555" l="1530" r="1617" t="4691"/>
              <a:stretch/>
            </p:blipFill>
            <p:spPr>
              <a:xfrm>
                <a:off x="1044788" y="0"/>
                <a:ext cx="7054425" cy="3371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1" name="Google Shape;191;g3a985e030cf_0_352" title="Screenshot 2025-11-25 at 00-52-32 Prancha Projeto de Habitação Social (1).pdf.png"/>
              <p:cNvPicPr preferRelativeResize="0"/>
              <p:nvPr/>
            </p:nvPicPr>
            <p:blipFill rotWithShape="1">
              <a:blip r:embed="rId4">
                <a:alphaModFix/>
              </a:blip>
              <a:srcRect b="49450" l="1601" r="3051" t="4753"/>
              <a:stretch/>
            </p:blipFill>
            <p:spPr>
              <a:xfrm>
                <a:off x="1053212" y="3359548"/>
                <a:ext cx="7019678" cy="16208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2" name="Google Shape;192;g3a985e030cf_0_352" title="Screenshot 2025-11-25 at 00-54-12 Prancha Projeto de Habitação Social (1).pdf.png"/>
            <p:cNvPicPr preferRelativeResize="0"/>
            <p:nvPr/>
          </p:nvPicPr>
          <p:blipFill rotWithShape="1">
            <a:blip r:embed="rId5">
              <a:alphaModFix/>
            </a:blip>
            <a:srcRect b="-367" l="3024" r="4202" t="3692"/>
            <a:stretch/>
          </p:blipFill>
          <p:spPr>
            <a:xfrm>
              <a:off x="5475613" y="1176558"/>
              <a:ext cx="5246294" cy="26275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3" name="Google Shape;193;g3a985e030cf_0_352" title="Screenshot 2025-11-25 at 00-52-32 Prancha Projeto de Habitação Social (1).pdf.png"/>
          <p:cNvPicPr preferRelativeResize="0"/>
          <p:nvPr/>
        </p:nvPicPr>
        <p:blipFill rotWithShape="1">
          <a:blip r:embed="rId6">
            <a:alphaModFix/>
          </a:blip>
          <a:srcRect b="0" l="1601" r="3051" t="51288"/>
          <a:stretch/>
        </p:blipFill>
        <p:spPr>
          <a:xfrm>
            <a:off x="4557119" y="841817"/>
            <a:ext cx="4521782" cy="1110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g3a985e030cf_0_352"/>
          <p:cNvCxnSpPr/>
          <p:nvPr/>
        </p:nvCxnSpPr>
        <p:spPr>
          <a:xfrm rot="10800000">
            <a:off x="1280525" y="675100"/>
            <a:ext cx="0" cy="235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95" name="Google Shape;195;g3a985e030cf_0_352"/>
          <p:cNvSpPr txBox="1"/>
          <p:nvPr/>
        </p:nvSpPr>
        <p:spPr>
          <a:xfrm>
            <a:off x="74375" y="121050"/>
            <a:ext cx="215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 Contexto </a:t>
            </a:r>
            <a:endParaRPr b="1" sz="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Quem é seu público? O que precisa que ele saiba ou faça?</a:t>
            </a:r>
            <a:endParaRPr sz="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96" name="Google Shape;196;g3a985e030cf_0_352"/>
          <p:cNvCxnSpPr/>
          <p:nvPr/>
        </p:nvCxnSpPr>
        <p:spPr>
          <a:xfrm flipH="1">
            <a:off x="1930025" y="3907750"/>
            <a:ext cx="6000" cy="472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97" name="Google Shape;197;g3a985e030cf_0_352"/>
          <p:cNvSpPr txBox="1"/>
          <p:nvPr/>
        </p:nvSpPr>
        <p:spPr>
          <a:xfrm>
            <a:off x="479850" y="4380900"/>
            <a:ext cx="265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 Escolha uma apresentação visual adequada</a:t>
            </a:r>
            <a:endParaRPr b="1" sz="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Qual a melhor maneira de mostrar os dados?</a:t>
            </a:r>
            <a:endParaRPr sz="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g3a985e030cf_0_62"/>
          <p:cNvGrpSpPr/>
          <p:nvPr/>
        </p:nvGrpSpPr>
        <p:grpSpPr>
          <a:xfrm>
            <a:off x="0" y="841817"/>
            <a:ext cx="9037482" cy="3208116"/>
            <a:chOff x="16" y="0"/>
            <a:chExt cx="10721891" cy="3806045"/>
          </a:xfrm>
        </p:grpSpPr>
        <p:grpSp>
          <p:nvGrpSpPr>
            <p:cNvPr id="203" name="Google Shape;203;g3a985e030cf_0_62"/>
            <p:cNvGrpSpPr/>
            <p:nvPr/>
          </p:nvGrpSpPr>
          <p:grpSpPr>
            <a:xfrm>
              <a:off x="16" y="0"/>
              <a:ext cx="5390991" cy="3806045"/>
              <a:chOff x="1044788" y="0"/>
              <a:chExt cx="7054425" cy="4980431"/>
            </a:xfrm>
          </p:grpSpPr>
          <p:pic>
            <p:nvPicPr>
              <p:cNvPr id="204" name="Google Shape;204;g3a985e030cf_0_62" title="Screenshot 2025-11-25 at 00-51-20 Prancha Projeto de Habitação Social (1).pdf.png"/>
              <p:cNvPicPr preferRelativeResize="0"/>
              <p:nvPr/>
            </p:nvPicPr>
            <p:blipFill rotWithShape="1">
              <a:blip r:embed="rId3">
                <a:alphaModFix/>
              </a:blip>
              <a:srcRect b="4555" l="1530" r="1617" t="4691"/>
              <a:stretch/>
            </p:blipFill>
            <p:spPr>
              <a:xfrm>
                <a:off x="1044788" y="0"/>
                <a:ext cx="7054425" cy="3371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5" name="Google Shape;205;g3a985e030cf_0_62" title="Screenshot 2025-11-25 at 00-52-32 Prancha Projeto de Habitação Social (1).pdf.png"/>
              <p:cNvPicPr preferRelativeResize="0"/>
              <p:nvPr/>
            </p:nvPicPr>
            <p:blipFill rotWithShape="1">
              <a:blip r:embed="rId4">
                <a:alphaModFix/>
              </a:blip>
              <a:srcRect b="49450" l="1601" r="3051" t="4753"/>
              <a:stretch/>
            </p:blipFill>
            <p:spPr>
              <a:xfrm>
                <a:off x="1053212" y="3359548"/>
                <a:ext cx="7019678" cy="16208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6" name="Google Shape;206;g3a985e030cf_0_62" title="Screenshot 2025-11-25 at 00-54-12 Prancha Projeto de Habitação Social (1).pdf.png"/>
            <p:cNvPicPr preferRelativeResize="0"/>
            <p:nvPr/>
          </p:nvPicPr>
          <p:blipFill rotWithShape="1">
            <a:blip r:embed="rId5">
              <a:alphaModFix/>
            </a:blip>
            <a:srcRect b="-367" l="3024" r="4202" t="3692"/>
            <a:stretch/>
          </p:blipFill>
          <p:spPr>
            <a:xfrm>
              <a:off x="5475613" y="1176558"/>
              <a:ext cx="5246294" cy="26275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g3a985e030cf_0_62" title="Screenshot 2025-11-25 at 00-52-32 Prancha Projeto de Habitação Social (1).pdf.png"/>
          <p:cNvPicPr preferRelativeResize="0"/>
          <p:nvPr/>
        </p:nvPicPr>
        <p:blipFill rotWithShape="1">
          <a:blip r:embed="rId6">
            <a:alphaModFix/>
          </a:blip>
          <a:srcRect b="0" l="1601" r="3051" t="51288"/>
          <a:stretch/>
        </p:blipFill>
        <p:spPr>
          <a:xfrm>
            <a:off x="4557119" y="841817"/>
            <a:ext cx="4521782" cy="1110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g3a985e030cf_0_62"/>
          <p:cNvCxnSpPr/>
          <p:nvPr/>
        </p:nvCxnSpPr>
        <p:spPr>
          <a:xfrm rot="10800000">
            <a:off x="1280525" y="675100"/>
            <a:ext cx="0" cy="235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09" name="Google Shape;209;g3a985e030cf_0_62"/>
          <p:cNvSpPr txBox="1"/>
          <p:nvPr/>
        </p:nvSpPr>
        <p:spPr>
          <a:xfrm>
            <a:off x="74375" y="121050"/>
            <a:ext cx="215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 Contexto </a:t>
            </a:r>
            <a:endParaRPr b="1" sz="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Quem é seu público? O que precisa que ele saiba ou faça?</a:t>
            </a:r>
            <a:endParaRPr sz="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10" name="Google Shape;210;g3a985e030cf_0_62"/>
          <p:cNvCxnSpPr/>
          <p:nvPr/>
        </p:nvCxnSpPr>
        <p:spPr>
          <a:xfrm flipH="1">
            <a:off x="1930025" y="3907750"/>
            <a:ext cx="6000" cy="472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11" name="Google Shape;211;g3a985e030cf_0_62"/>
          <p:cNvSpPr txBox="1"/>
          <p:nvPr/>
        </p:nvSpPr>
        <p:spPr>
          <a:xfrm>
            <a:off x="479850" y="4380900"/>
            <a:ext cx="265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 Escolha uma apresentação visual adequada</a:t>
            </a:r>
            <a:endParaRPr b="1" sz="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Qual a melhor maneira de mostrar os dados?</a:t>
            </a:r>
            <a:endParaRPr sz="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12" name="Google Shape;212;g3a985e030cf_0_62"/>
          <p:cNvCxnSpPr/>
          <p:nvPr/>
        </p:nvCxnSpPr>
        <p:spPr>
          <a:xfrm rot="10800000">
            <a:off x="4082150" y="675050"/>
            <a:ext cx="0" cy="345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13" name="Google Shape;213;g3a985e030cf_0_62"/>
          <p:cNvSpPr txBox="1"/>
          <p:nvPr/>
        </p:nvSpPr>
        <p:spPr>
          <a:xfrm>
            <a:off x="2480450" y="121050"/>
            <a:ext cx="307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Elimine a saturação</a:t>
            </a:r>
            <a:endParaRPr b="1" sz="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Cada informação adicional absorve carga cognitiva. Alinhamento. Espaço em branco estratégico. Contraste.</a:t>
            </a:r>
            <a:endParaRPr sz="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g3a985e030cf_0_373"/>
          <p:cNvGrpSpPr/>
          <p:nvPr/>
        </p:nvGrpSpPr>
        <p:grpSpPr>
          <a:xfrm>
            <a:off x="0" y="841817"/>
            <a:ext cx="9037482" cy="3208116"/>
            <a:chOff x="16" y="0"/>
            <a:chExt cx="10721891" cy="3806045"/>
          </a:xfrm>
        </p:grpSpPr>
        <p:grpSp>
          <p:nvGrpSpPr>
            <p:cNvPr id="219" name="Google Shape;219;g3a985e030cf_0_373"/>
            <p:cNvGrpSpPr/>
            <p:nvPr/>
          </p:nvGrpSpPr>
          <p:grpSpPr>
            <a:xfrm>
              <a:off x="16" y="0"/>
              <a:ext cx="5390991" cy="3806045"/>
              <a:chOff x="1044788" y="0"/>
              <a:chExt cx="7054425" cy="4980431"/>
            </a:xfrm>
          </p:grpSpPr>
          <p:pic>
            <p:nvPicPr>
              <p:cNvPr id="220" name="Google Shape;220;g3a985e030cf_0_373" title="Screenshot 2025-11-25 at 00-51-20 Prancha Projeto de Habitação Social (1).pdf.png"/>
              <p:cNvPicPr preferRelativeResize="0"/>
              <p:nvPr/>
            </p:nvPicPr>
            <p:blipFill rotWithShape="1">
              <a:blip r:embed="rId3">
                <a:alphaModFix/>
              </a:blip>
              <a:srcRect b="4555" l="1530" r="1617" t="4691"/>
              <a:stretch/>
            </p:blipFill>
            <p:spPr>
              <a:xfrm>
                <a:off x="1044788" y="0"/>
                <a:ext cx="7054425" cy="3371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" name="Google Shape;221;g3a985e030cf_0_373" title="Screenshot 2025-11-25 at 00-52-32 Prancha Projeto de Habitação Social (1).pdf.png"/>
              <p:cNvPicPr preferRelativeResize="0"/>
              <p:nvPr/>
            </p:nvPicPr>
            <p:blipFill rotWithShape="1">
              <a:blip r:embed="rId4">
                <a:alphaModFix/>
              </a:blip>
              <a:srcRect b="49450" l="1601" r="3051" t="4753"/>
              <a:stretch/>
            </p:blipFill>
            <p:spPr>
              <a:xfrm>
                <a:off x="1053212" y="3359548"/>
                <a:ext cx="7019678" cy="16208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2" name="Google Shape;222;g3a985e030cf_0_373" title="Screenshot 2025-11-25 at 00-54-12 Prancha Projeto de Habitação Social (1).pdf.png"/>
            <p:cNvPicPr preferRelativeResize="0"/>
            <p:nvPr/>
          </p:nvPicPr>
          <p:blipFill rotWithShape="1">
            <a:blip r:embed="rId5">
              <a:alphaModFix/>
            </a:blip>
            <a:srcRect b="-367" l="3024" r="4202" t="3692"/>
            <a:stretch/>
          </p:blipFill>
          <p:spPr>
            <a:xfrm>
              <a:off x="5475613" y="1176558"/>
              <a:ext cx="5246294" cy="26275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3" name="Google Shape;223;g3a985e030cf_0_373" title="Screenshot 2025-11-25 at 00-52-32 Prancha Projeto de Habitação Social (1).pdf.png"/>
          <p:cNvPicPr preferRelativeResize="0"/>
          <p:nvPr/>
        </p:nvPicPr>
        <p:blipFill rotWithShape="1">
          <a:blip r:embed="rId4">
            <a:alphaModFix/>
          </a:blip>
          <a:srcRect b="0" l="1601" r="3051" t="51288"/>
          <a:stretch/>
        </p:blipFill>
        <p:spPr>
          <a:xfrm>
            <a:off x="4557119" y="841817"/>
            <a:ext cx="4521782" cy="1110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g3a985e030cf_0_373"/>
          <p:cNvCxnSpPr/>
          <p:nvPr/>
        </p:nvCxnSpPr>
        <p:spPr>
          <a:xfrm rot="10800000">
            <a:off x="1280525" y="675100"/>
            <a:ext cx="0" cy="235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25" name="Google Shape;225;g3a985e030cf_0_373"/>
          <p:cNvSpPr txBox="1"/>
          <p:nvPr/>
        </p:nvSpPr>
        <p:spPr>
          <a:xfrm>
            <a:off x="74375" y="121050"/>
            <a:ext cx="215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 Contexto </a:t>
            </a:r>
            <a:endParaRPr b="1" sz="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Quem é seu público? O que precisa que ele saiba ou faça?</a:t>
            </a:r>
            <a:endParaRPr sz="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26" name="Google Shape;226;g3a985e030cf_0_373"/>
          <p:cNvCxnSpPr/>
          <p:nvPr/>
        </p:nvCxnSpPr>
        <p:spPr>
          <a:xfrm flipH="1">
            <a:off x="1930025" y="3907750"/>
            <a:ext cx="6000" cy="472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27" name="Google Shape;227;g3a985e030cf_0_373"/>
          <p:cNvSpPr txBox="1"/>
          <p:nvPr/>
        </p:nvSpPr>
        <p:spPr>
          <a:xfrm>
            <a:off x="479850" y="4380900"/>
            <a:ext cx="265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 Escolha uma apresentação visual adequada</a:t>
            </a:r>
            <a:endParaRPr b="1" sz="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Qual a melhor maneira de mostrar os dados?</a:t>
            </a:r>
            <a:endParaRPr sz="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28" name="Google Shape;228;g3a985e030cf_0_373"/>
          <p:cNvCxnSpPr/>
          <p:nvPr/>
        </p:nvCxnSpPr>
        <p:spPr>
          <a:xfrm rot="10800000">
            <a:off x="4082150" y="675050"/>
            <a:ext cx="0" cy="345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29" name="Google Shape;229;g3a985e030cf_0_373"/>
          <p:cNvSpPr txBox="1"/>
          <p:nvPr/>
        </p:nvSpPr>
        <p:spPr>
          <a:xfrm>
            <a:off x="2480450" y="121050"/>
            <a:ext cx="307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 Elimine a saturação</a:t>
            </a:r>
            <a:endParaRPr b="1" sz="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Cada informação adicional absorve carga cognitiva. Alinhamento. Espaço em branco estratégico. Contraste.</a:t>
            </a:r>
            <a:endParaRPr sz="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30" name="Google Shape;230;g3a985e030cf_0_373"/>
          <p:cNvCxnSpPr/>
          <p:nvPr/>
        </p:nvCxnSpPr>
        <p:spPr>
          <a:xfrm flipH="1">
            <a:off x="4811525" y="3874075"/>
            <a:ext cx="6000" cy="472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31" name="Google Shape;231;g3a985e030cf_0_373"/>
          <p:cNvSpPr txBox="1"/>
          <p:nvPr/>
        </p:nvSpPr>
        <p:spPr>
          <a:xfrm>
            <a:off x="3487625" y="4347225"/>
            <a:ext cx="2653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4 Foque a atenção onde você deseja</a:t>
            </a:r>
            <a:endParaRPr b="1" sz="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Aproveitar como o cérebro funciona. Visão e Memória. Atributos pré-atentivos (ocorre logicamente).</a:t>
            </a:r>
            <a:endParaRPr sz="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g3a985e030cf_0_394"/>
          <p:cNvGrpSpPr/>
          <p:nvPr/>
        </p:nvGrpSpPr>
        <p:grpSpPr>
          <a:xfrm>
            <a:off x="0" y="841817"/>
            <a:ext cx="9037482" cy="3208116"/>
            <a:chOff x="16" y="0"/>
            <a:chExt cx="10721891" cy="3806045"/>
          </a:xfrm>
        </p:grpSpPr>
        <p:grpSp>
          <p:nvGrpSpPr>
            <p:cNvPr id="237" name="Google Shape;237;g3a985e030cf_0_394"/>
            <p:cNvGrpSpPr/>
            <p:nvPr/>
          </p:nvGrpSpPr>
          <p:grpSpPr>
            <a:xfrm>
              <a:off x="16" y="0"/>
              <a:ext cx="5390991" cy="3806045"/>
              <a:chOff x="1044788" y="0"/>
              <a:chExt cx="7054425" cy="4980431"/>
            </a:xfrm>
          </p:grpSpPr>
          <p:pic>
            <p:nvPicPr>
              <p:cNvPr id="238" name="Google Shape;238;g3a985e030cf_0_394" title="Screenshot 2025-11-25 at 00-51-20 Prancha Projeto de Habitação Social (1).pdf.png"/>
              <p:cNvPicPr preferRelativeResize="0"/>
              <p:nvPr/>
            </p:nvPicPr>
            <p:blipFill rotWithShape="1">
              <a:blip r:embed="rId3">
                <a:alphaModFix/>
              </a:blip>
              <a:srcRect b="4555" l="1530" r="1617" t="4691"/>
              <a:stretch/>
            </p:blipFill>
            <p:spPr>
              <a:xfrm>
                <a:off x="1044788" y="0"/>
                <a:ext cx="7054425" cy="3371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" name="Google Shape;239;g3a985e030cf_0_394" title="Screenshot 2025-11-25 at 00-52-32 Prancha Projeto de Habitação Social (1).pdf.png"/>
              <p:cNvPicPr preferRelativeResize="0"/>
              <p:nvPr/>
            </p:nvPicPr>
            <p:blipFill rotWithShape="1">
              <a:blip r:embed="rId4">
                <a:alphaModFix/>
              </a:blip>
              <a:srcRect b="49450" l="1601" r="3051" t="4753"/>
              <a:stretch/>
            </p:blipFill>
            <p:spPr>
              <a:xfrm>
                <a:off x="1053212" y="3359548"/>
                <a:ext cx="7019678" cy="16208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0" name="Google Shape;240;g3a985e030cf_0_394" title="Screenshot 2025-11-25 at 00-54-12 Prancha Projeto de Habitação Social (1).pdf.png"/>
            <p:cNvPicPr preferRelativeResize="0"/>
            <p:nvPr/>
          </p:nvPicPr>
          <p:blipFill rotWithShape="1">
            <a:blip r:embed="rId5">
              <a:alphaModFix/>
            </a:blip>
            <a:srcRect b="-367" l="3024" r="4202" t="3692"/>
            <a:stretch/>
          </p:blipFill>
          <p:spPr>
            <a:xfrm>
              <a:off x="5475613" y="1176558"/>
              <a:ext cx="5246294" cy="26275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1" name="Google Shape;241;g3a985e030cf_0_394" title="Screenshot 2025-11-25 at 00-52-32 Prancha Projeto de Habitação Social (1).pdf.png"/>
          <p:cNvPicPr preferRelativeResize="0"/>
          <p:nvPr/>
        </p:nvPicPr>
        <p:blipFill rotWithShape="1">
          <a:blip r:embed="rId4">
            <a:alphaModFix/>
          </a:blip>
          <a:srcRect b="0" l="1601" r="3051" t="51288"/>
          <a:stretch/>
        </p:blipFill>
        <p:spPr>
          <a:xfrm>
            <a:off x="4557119" y="841817"/>
            <a:ext cx="4521782" cy="1110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g3a985e030cf_0_394"/>
          <p:cNvCxnSpPr/>
          <p:nvPr/>
        </p:nvCxnSpPr>
        <p:spPr>
          <a:xfrm rot="10800000">
            <a:off x="1280525" y="675100"/>
            <a:ext cx="0" cy="235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43" name="Google Shape;243;g3a985e030cf_0_394"/>
          <p:cNvSpPr txBox="1"/>
          <p:nvPr/>
        </p:nvSpPr>
        <p:spPr>
          <a:xfrm>
            <a:off x="74375" y="121050"/>
            <a:ext cx="215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 Contexto </a:t>
            </a:r>
            <a:endParaRPr b="1" sz="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Quem é seu público? O que precisa que ele saiba ou faça?</a:t>
            </a:r>
            <a:endParaRPr sz="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44" name="Google Shape;244;g3a985e030cf_0_394"/>
          <p:cNvCxnSpPr/>
          <p:nvPr/>
        </p:nvCxnSpPr>
        <p:spPr>
          <a:xfrm flipH="1">
            <a:off x="1930025" y="3907750"/>
            <a:ext cx="6000" cy="472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45" name="Google Shape;245;g3a985e030cf_0_394"/>
          <p:cNvSpPr txBox="1"/>
          <p:nvPr/>
        </p:nvSpPr>
        <p:spPr>
          <a:xfrm>
            <a:off x="479850" y="4380900"/>
            <a:ext cx="265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 Escolha uma apresentação visual adequada</a:t>
            </a:r>
            <a:endParaRPr b="1" sz="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Qual a melhor maneira de mostrar os dados?</a:t>
            </a:r>
            <a:endParaRPr sz="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46" name="Google Shape;246;g3a985e030cf_0_394"/>
          <p:cNvCxnSpPr/>
          <p:nvPr/>
        </p:nvCxnSpPr>
        <p:spPr>
          <a:xfrm rot="10800000">
            <a:off x="4082150" y="675050"/>
            <a:ext cx="0" cy="345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47" name="Google Shape;247;g3a985e030cf_0_394"/>
          <p:cNvSpPr txBox="1"/>
          <p:nvPr/>
        </p:nvSpPr>
        <p:spPr>
          <a:xfrm>
            <a:off x="2480450" y="121050"/>
            <a:ext cx="307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 Elimine a saturação</a:t>
            </a:r>
            <a:endParaRPr b="1" sz="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Cada informação adicional absorve carga cognitiva. Alinhamento. Espaço em branco estratégico. Contraste.</a:t>
            </a:r>
            <a:endParaRPr sz="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48" name="Google Shape;248;g3a985e030cf_0_394"/>
          <p:cNvCxnSpPr/>
          <p:nvPr/>
        </p:nvCxnSpPr>
        <p:spPr>
          <a:xfrm flipH="1">
            <a:off x="4811525" y="3874075"/>
            <a:ext cx="6000" cy="472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49" name="Google Shape;249;g3a985e030cf_0_394"/>
          <p:cNvSpPr txBox="1"/>
          <p:nvPr/>
        </p:nvSpPr>
        <p:spPr>
          <a:xfrm>
            <a:off x="3487625" y="4347225"/>
            <a:ext cx="2653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4 Foque a atenção onde você deseja</a:t>
            </a:r>
            <a:endParaRPr b="1" sz="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Aproveitar como o cérebro funciona. Visão e Memória. Atributos pré-atentivos (ocorre logicamente).</a:t>
            </a:r>
            <a:endParaRPr sz="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50" name="Google Shape;250;g3a985e030cf_0_394"/>
          <p:cNvCxnSpPr/>
          <p:nvPr/>
        </p:nvCxnSpPr>
        <p:spPr>
          <a:xfrm rot="10800000">
            <a:off x="6603688" y="675050"/>
            <a:ext cx="0" cy="345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51" name="Google Shape;251;g3a985e030cf_0_394"/>
          <p:cNvSpPr txBox="1"/>
          <p:nvPr/>
        </p:nvSpPr>
        <p:spPr>
          <a:xfrm>
            <a:off x="5805725" y="121050"/>
            <a:ext cx="307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 Pense como um designer</a:t>
            </a:r>
            <a:endParaRPr b="1" sz="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“Forma segue a função” de Louis Sullivan.</a:t>
            </a:r>
            <a:endParaRPr sz="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Princípio de Gestalt.</a:t>
            </a:r>
            <a:endParaRPr sz="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g3a985e030cf_0_415"/>
          <p:cNvGrpSpPr/>
          <p:nvPr/>
        </p:nvGrpSpPr>
        <p:grpSpPr>
          <a:xfrm>
            <a:off x="0" y="841817"/>
            <a:ext cx="9037482" cy="3208116"/>
            <a:chOff x="16" y="0"/>
            <a:chExt cx="10721891" cy="3806045"/>
          </a:xfrm>
        </p:grpSpPr>
        <p:grpSp>
          <p:nvGrpSpPr>
            <p:cNvPr id="257" name="Google Shape;257;g3a985e030cf_0_415"/>
            <p:cNvGrpSpPr/>
            <p:nvPr/>
          </p:nvGrpSpPr>
          <p:grpSpPr>
            <a:xfrm>
              <a:off x="16" y="0"/>
              <a:ext cx="5390991" cy="3806045"/>
              <a:chOff x="1044788" y="0"/>
              <a:chExt cx="7054425" cy="4980431"/>
            </a:xfrm>
          </p:grpSpPr>
          <p:pic>
            <p:nvPicPr>
              <p:cNvPr id="258" name="Google Shape;258;g3a985e030cf_0_415" title="Screenshot 2025-11-25 at 00-51-20 Prancha Projeto de Habitação Social (1).pdf.png"/>
              <p:cNvPicPr preferRelativeResize="0"/>
              <p:nvPr/>
            </p:nvPicPr>
            <p:blipFill rotWithShape="1">
              <a:blip r:embed="rId3">
                <a:alphaModFix/>
              </a:blip>
              <a:srcRect b="4555" l="1530" r="1617" t="4691"/>
              <a:stretch/>
            </p:blipFill>
            <p:spPr>
              <a:xfrm>
                <a:off x="1044788" y="0"/>
                <a:ext cx="7054425" cy="3371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g3a985e030cf_0_415" title="Screenshot 2025-11-25 at 00-52-32 Prancha Projeto de Habitação Social (1).pdf.png"/>
              <p:cNvPicPr preferRelativeResize="0"/>
              <p:nvPr/>
            </p:nvPicPr>
            <p:blipFill rotWithShape="1">
              <a:blip r:embed="rId4">
                <a:alphaModFix/>
              </a:blip>
              <a:srcRect b="49450" l="1601" r="3051" t="4753"/>
              <a:stretch/>
            </p:blipFill>
            <p:spPr>
              <a:xfrm>
                <a:off x="1053212" y="3359548"/>
                <a:ext cx="7019678" cy="16208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0" name="Google Shape;260;g3a985e030cf_0_415" title="Screenshot 2025-11-25 at 00-54-12 Prancha Projeto de Habitação Social (1).pdf.png"/>
            <p:cNvPicPr preferRelativeResize="0"/>
            <p:nvPr/>
          </p:nvPicPr>
          <p:blipFill rotWithShape="1">
            <a:blip r:embed="rId5">
              <a:alphaModFix/>
            </a:blip>
            <a:srcRect b="-367" l="3024" r="4202" t="3692"/>
            <a:stretch/>
          </p:blipFill>
          <p:spPr>
            <a:xfrm>
              <a:off x="5475613" y="1176558"/>
              <a:ext cx="5246294" cy="26275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1" name="Google Shape;261;g3a985e030cf_0_415" title="Screenshot 2025-11-25 at 00-52-32 Prancha Projeto de Habitação Social (1).pdf.png"/>
          <p:cNvPicPr preferRelativeResize="0"/>
          <p:nvPr/>
        </p:nvPicPr>
        <p:blipFill rotWithShape="1">
          <a:blip r:embed="rId4">
            <a:alphaModFix/>
          </a:blip>
          <a:srcRect b="0" l="1601" r="3051" t="51288"/>
          <a:stretch/>
        </p:blipFill>
        <p:spPr>
          <a:xfrm>
            <a:off x="4557119" y="841817"/>
            <a:ext cx="4521782" cy="1110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g3a985e030cf_0_415"/>
          <p:cNvCxnSpPr/>
          <p:nvPr/>
        </p:nvCxnSpPr>
        <p:spPr>
          <a:xfrm rot="10800000">
            <a:off x="1280525" y="675100"/>
            <a:ext cx="0" cy="235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63" name="Google Shape;263;g3a985e030cf_0_415"/>
          <p:cNvSpPr txBox="1"/>
          <p:nvPr/>
        </p:nvSpPr>
        <p:spPr>
          <a:xfrm>
            <a:off x="74375" y="121050"/>
            <a:ext cx="215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 Contexto </a:t>
            </a:r>
            <a:endParaRPr b="1" sz="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Quem é seu público? O que precisa que ele saiba ou faça?</a:t>
            </a:r>
            <a:endParaRPr sz="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64" name="Google Shape;264;g3a985e030cf_0_415"/>
          <p:cNvCxnSpPr/>
          <p:nvPr/>
        </p:nvCxnSpPr>
        <p:spPr>
          <a:xfrm flipH="1">
            <a:off x="1930025" y="3907750"/>
            <a:ext cx="6000" cy="472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65" name="Google Shape;265;g3a985e030cf_0_415"/>
          <p:cNvSpPr txBox="1"/>
          <p:nvPr/>
        </p:nvSpPr>
        <p:spPr>
          <a:xfrm>
            <a:off x="479850" y="4380900"/>
            <a:ext cx="265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 Escolha uma apresentação visual adequada</a:t>
            </a:r>
            <a:endParaRPr b="1" sz="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Qual a melhor maneira de mostrar os dados?</a:t>
            </a:r>
            <a:endParaRPr sz="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66" name="Google Shape;266;g3a985e030cf_0_415"/>
          <p:cNvCxnSpPr/>
          <p:nvPr/>
        </p:nvCxnSpPr>
        <p:spPr>
          <a:xfrm rot="10800000">
            <a:off x="4082150" y="675050"/>
            <a:ext cx="0" cy="345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67" name="Google Shape;267;g3a985e030cf_0_415"/>
          <p:cNvSpPr txBox="1"/>
          <p:nvPr/>
        </p:nvSpPr>
        <p:spPr>
          <a:xfrm>
            <a:off x="2480450" y="121050"/>
            <a:ext cx="307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 Elimine a saturação</a:t>
            </a:r>
            <a:endParaRPr b="1" sz="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Cada informação adicional absorve carga cognitiva. Alinhamento. Espaço em branco estratégico. Contraste.</a:t>
            </a:r>
            <a:endParaRPr sz="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68" name="Google Shape;268;g3a985e030cf_0_415"/>
          <p:cNvCxnSpPr/>
          <p:nvPr/>
        </p:nvCxnSpPr>
        <p:spPr>
          <a:xfrm flipH="1">
            <a:off x="4811525" y="3874075"/>
            <a:ext cx="6000" cy="472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69" name="Google Shape;269;g3a985e030cf_0_415"/>
          <p:cNvSpPr txBox="1"/>
          <p:nvPr/>
        </p:nvSpPr>
        <p:spPr>
          <a:xfrm>
            <a:off x="3487625" y="4347225"/>
            <a:ext cx="2653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4 Foque a atenção onde você deseja</a:t>
            </a:r>
            <a:endParaRPr b="1" sz="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Aproveitar como o cérebro funciona. Visão e Memória. Atributos pré-atentivos (ocorre logicamente).</a:t>
            </a:r>
            <a:endParaRPr sz="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70" name="Google Shape;270;g3a985e030cf_0_415"/>
          <p:cNvCxnSpPr/>
          <p:nvPr/>
        </p:nvCxnSpPr>
        <p:spPr>
          <a:xfrm rot="10800000">
            <a:off x="6603688" y="675050"/>
            <a:ext cx="0" cy="345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71" name="Google Shape;271;g3a985e030cf_0_415"/>
          <p:cNvSpPr txBox="1"/>
          <p:nvPr/>
        </p:nvSpPr>
        <p:spPr>
          <a:xfrm>
            <a:off x="5805725" y="121050"/>
            <a:ext cx="307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 Pense como um designer</a:t>
            </a:r>
            <a:endParaRPr b="1" sz="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“Forma segue a função” de Louis Sullivan.</a:t>
            </a:r>
            <a:endParaRPr sz="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Princípio de Gestalt.</a:t>
            </a:r>
            <a:endParaRPr sz="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72" name="Google Shape;272;g3a985e030cf_0_415"/>
          <p:cNvCxnSpPr/>
          <p:nvPr/>
        </p:nvCxnSpPr>
        <p:spPr>
          <a:xfrm flipH="1">
            <a:off x="7465325" y="3874075"/>
            <a:ext cx="6000" cy="472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73" name="Google Shape;273;g3a985e030cf_0_415"/>
          <p:cNvSpPr txBox="1"/>
          <p:nvPr/>
        </p:nvSpPr>
        <p:spPr>
          <a:xfrm>
            <a:off x="6141425" y="4347225"/>
            <a:ext cx="2653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6 Conte uma história</a:t>
            </a:r>
            <a:endParaRPr b="1" sz="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“As pessoas lembram mais de histórias do que de dados”. Início, meio e fim. Poder da repetição. Fluxo da narrativa.</a:t>
            </a:r>
            <a:endParaRPr sz="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985e030cf_0_471"/>
          <p:cNvSpPr txBox="1"/>
          <p:nvPr>
            <p:ph idx="4294967295" type="ctrTitle"/>
          </p:nvPr>
        </p:nvSpPr>
        <p:spPr>
          <a:xfrm>
            <a:off x="329499" y="588900"/>
            <a:ext cx="8484900" cy="1209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53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“Mas eu </a:t>
            </a:r>
            <a:r>
              <a:rPr b="1"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não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trabalho com dados”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a985e030cf_0_445"/>
          <p:cNvSpPr txBox="1"/>
          <p:nvPr/>
        </p:nvSpPr>
        <p:spPr>
          <a:xfrm>
            <a:off x="202700" y="-29425"/>
            <a:ext cx="56925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Por que eu </a:t>
            </a: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gosto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desse livro?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3a985e030cf_0_445"/>
          <p:cNvSpPr txBox="1"/>
          <p:nvPr/>
        </p:nvSpPr>
        <p:spPr>
          <a:xfrm>
            <a:off x="211150" y="622200"/>
            <a:ext cx="893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Em todas as áreas, meu trabalho quase sempre foi transformar informação em </a:t>
            </a:r>
            <a:r>
              <a:rPr b="1" lang="pt-BR" sz="8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história visual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800">
                <a:solidFill>
                  <a:srgbClr val="E6E8F0"/>
                </a:solidFill>
                <a:highlight>
                  <a:srgbClr val="1F1F1F"/>
                </a:highlight>
                <a:latin typeface="Roboto"/>
                <a:ea typeface="Roboto"/>
                <a:cs typeface="Roboto"/>
                <a:sym typeface="Roboto"/>
              </a:rPr>
              <a:t>—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 é por isso que o livro faz tanto sentido para mim.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 posso apostar que pra você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também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4" name="Google Shape;64;g3a985e030cf_0_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851" y="1144925"/>
            <a:ext cx="1411248" cy="202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"/>
          <p:cNvSpPr txBox="1"/>
          <p:nvPr>
            <p:ph idx="4294967295" type="ctrTitle"/>
          </p:nvPr>
        </p:nvSpPr>
        <p:spPr>
          <a:xfrm>
            <a:off x="329499" y="588900"/>
            <a:ext cx="8484900" cy="1209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52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“Mas eu </a:t>
            </a:r>
            <a:r>
              <a:rPr b="1"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não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trabalho com dados”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9"/>
          <p:cNvSpPr txBox="1"/>
          <p:nvPr/>
        </p:nvSpPr>
        <p:spPr>
          <a:xfrm>
            <a:off x="1397225" y="1977775"/>
            <a:ext cx="497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eficácia na hora de</a:t>
            </a:r>
            <a:r>
              <a:rPr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expor um fato</a:t>
            </a:r>
            <a:endParaRPr b="1" i="0" sz="2100" u="none" cap="none" strike="noStrike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5" name="Google Shape;285;p9"/>
          <p:cNvCxnSpPr>
            <a:endCxn id="284" idx="1"/>
          </p:cNvCxnSpPr>
          <p:nvPr/>
        </p:nvCxnSpPr>
        <p:spPr>
          <a:xfrm>
            <a:off x="339725" y="1681525"/>
            <a:ext cx="1057500" cy="550200"/>
          </a:xfrm>
          <a:prstGeom prst="bentConnector3">
            <a:avLst>
              <a:gd fmla="val 7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a985e030cf_0_224"/>
          <p:cNvSpPr txBox="1"/>
          <p:nvPr>
            <p:ph idx="4294967295" type="ctrTitle"/>
          </p:nvPr>
        </p:nvSpPr>
        <p:spPr>
          <a:xfrm>
            <a:off x="329499" y="588900"/>
            <a:ext cx="8484900" cy="1209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53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“Mas eu </a:t>
            </a:r>
            <a:r>
              <a:rPr b="1"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não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trabalho com dados”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g3a985e030cf_0_224"/>
          <p:cNvSpPr txBox="1"/>
          <p:nvPr/>
        </p:nvSpPr>
        <p:spPr>
          <a:xfrm>
            <a:off x="1397225" y="1977775"/>
            <a:ext cx="497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eficácia na hora de</a:t>
            </a:r>
            <a:r>
              <a:rPr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expor um fato</a:t>
            </a:r>
            <a:endParaRPr b="1" i="0" sz="2100" u="none" cap="none" strike="noStrike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g3a985e030cf_0_224"/>
          <p:cNvSpPr txBox="1"/>
          <p:nvPr/>
        </p:nvSpPr>
        <p:spPr>
          <a:xfrm>
            <a:off x="1397225" y="2509088"/>
            <a:ext cx="599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report </a:t>
            </a:r>
            <a:r>
              <a:rPr lang="pt-BR" sz="2000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ao time ou liderança</a:t>
            </a:r>
            <a:endParaRPr b="0" i="0" sz="2000" u="none" cap="none" strike="noStrike">
              <a:solidFill>
                <a:srgbClr val="99999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93" name="Google Shape;293;g3a985e030cf_0_224"/>
          <p:cNvCxnSpPr>
            <a:endCxn id="291" idx="1"/>
          </p:cNvCxnSpPr>
          <p:nvPr/>
        </p:nvCxnSpPr>
        <p:spPr>
          <a:xfrm>
            <a:off x="339725" y="1681525"/>
            <a:ext cx="1057500" cy="550200"/>
          </a:xfrm>
          <a:prstGeom prst="bentConnector3">
            <a:avLst>
              <a:gd fmla="val 7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4" name="Google Shape;294;g3a985e030cf_0_224"/>
          <p:cNvCxnSpPr>
            <a:endCxn id="292" idx="1"/>
          </p:cNvCxnSpPr>
          <p:nvPr/>
        </p:nvCxnSpPr>
        <p:spPr>
          <a:xfrm flipH="1" rot="-5400000">
            <a:off x="142925" y="1501088"/>
            <a:ext cx="1451100" cy="10575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a985e030cf_0_238"/>
          <p:cNvSpPr txBox="1"/>
          <p:nvPr>
            <p:ph idx="4294967295" type="ctrTitle"/>
          </p:nvPr>
        </p:nvSpPr>
        <p:spPr>
          <a:xfrm>
            <a:off x="329499" y="588900"/>
            <a:ext cx="8484900" cy="1209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53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“Mas eu </a:t>
            </a:r>
            <a:r>
              <a:rPr b="1"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não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trabalho com dados”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g3a985e030cf_0_238"/>
          <p:cNvSpPr txBox="1"/>
          <p:nvPr/>
        </p:nvSpPr>
        <p:spPr>
          <a:xfrm>
            <a:off x="1397225" y="1977775"/>
            <a:ext cx="497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eficácia na hora de</a:t>
            </a:r>
            <a:r>
              <a:rPr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expor um fato</a:t>
            </a:r>
            <a:endParaRPr b="1" i="0" sz="2100" u="none" cap="none" strike="noStrike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g3a985e030cf_0_238"/>
          <p:cNvSpPr txBox="1"/>
          <p:nvPr/>
        </p:nvSpPr>
        <p:spPr>
          <a:xfrm>
            <a:off x="1397225" y="2509088"/>
            <a:ext cx="599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report </a:t>
            </a:r>
            <a:r>
              <a:rPr lang="pt-BR" sz="2000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ao time ou liderança</a:t>
            </a:r>
            <a:endParaRPr b="0" i="0" sz="2000" u="none" cap="none" strike="noStrike">
              <a:solidFill>
                <a:srgbClr val="99999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02" name="Google Shape;302;g3a985e030cf_0_238"/>
          <p:cNvSpPr txBox="1"/>
          <p:nvPr/>
        </p:nvSpPr>
        <p:spPr>
          <a:xfrm>
            <a:off x="1397225" y="3025125"/>
            <a:ext cx="651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apresentar a </a:t>
            </a:r>
            <a:r>
              <a:rPr b="1" lang="pt-BR" sz="2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b="1" i="0" sz="2000" u="none" cap="none" strike="noStrike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3" name="Google Shape;303;g3a985e030cf_0_238"/>
          <p:cNvCxnSpPr>
            <a:endCxn id="300" idx="1"/>
          </p:cNvCxnSpPr>
          <p:nvPr/>
        </p:nvCxnSpPr>
        <p:spPr>
          <a:xfrm>
            <a:off x="339725" y="1681525"/>
            <a:ext cx="1057500" cy="550200"/>
          </a:xfrm>
          <a:prstGeom prst="bentConnector3">
            <a:avLst>
              <a:gd fmla="val 7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04" name="Google Shape;304;g3a985e030cf_0_238"/>
          <p:cNvCxnSpPr>
            <a:endCxn id="301" idx="1"/>
          </p:cNvCxnSpPr>
          <p:nvPr/>
        </p:nvCxnSpPr>
        <p:spPr>
          <a:xfrm flipH="1" rot="-5400000">
            <a:off x="142925" y="1501088"/>
            <a:ext cx="1451100" cy="10575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5" name="Google Shape;305;g3a985e030cf_0_238"/>
          <p:cNvCxnSpPr/>
          <p:nvPr/>
        </p:nvCxnSpPr>
        <p:spPr>
          <a:xfrm flipH="1" rot="-5400000">
            <a:off x="-417925" y="1456275"/>
            <a:ext cx="2571000" cy="1059300"/>
          </a:xfrm>
          <a:prstGeom prst="bentConnector3">
            <a:avLst>
              <a:gd fmla="val 100521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a985e030cf_0_252"/>
          <p:cNvSpPr txBox="1"/>
          <p:nvPr>
            <p:ph idx="4294967295" type="ctrTitle"/>
          </p:nvPr>
        </p:nvSpPr>
        <p:spPr>
          <a:xfrm>
            <a:off x="329499" y="588900"/>
            <a:ext cx="8484900" cy="1209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53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“Mas eu </a:t>
            </a:r>
            <a:r>
              <a:rPr b="1"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não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trabalho com dados”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g3a985e030cf_0_252"/>
          <p:cNvSpPr txBox="1"/>
          <p:nvPr/>
        </p:nvSpPr>
        <p:spPr>
          <a:xfrm>
            <a:off x="1397225" y="1977775"/>
            <a:ext cx="497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eficácia na hora de</a:t>
            </a:r>
            <a:r>
              <a:rPr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expor um fato</a:t>
            </a:r>
            <a:endParaRPr b="1" i="0" sz="2100" u="none" cap="none" strike="noStrike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g3a985e030cf_0_252"/>
          <p:cNvSpPr txBox="1"/>
          <p:nvPr/>
        </p:nvSpPr>
        <p:spPr>
          <a:xfrm>
            <a:off x="1397225" y="2509088"/>
            <a:ext cx="599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report </a:t>
            </a:r>
            <a:r>
              <a:rPr lang="pt-BR" sz="2000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ao time ou liderança</a:t>
            </a:r>
            <a:endParaRPr b="0" i="0" sz="2000" u="none" cap="none" strike="noStrike">
              <a:solidFill>
                <a:srgbClr val="99999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13" name="Google Shape;313;g3a985e030cf_0_252"/>
          <p:cNvSpPr txBox="1"/>
          <p:nvPr/>
        </p:nvSpPr>
        <p:spPr>
          <a:xfrm>
            <a:off x="1397225" y="3025125"/>
            <a:ext cx="651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apresentar a </a:t>
            </a:r>
            <a:r>
              <a:rPr b="1" lang="pt-BR" sz="2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b="1" i="0" sz="2000" u="none" cap="none" strike="noStrike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4" name="Google Shape;314;g3a985e030cf_0_252"/>
          <p:cNvCxnSpPr>
            <a:endCxn id="311" idx="1"/>
          </p:cNvCxnSpPr>
          <p:nvPr/>
        </p:nvCxnSpPr>
        <p:spPr>
          <a:xfrm>
            <a:off x="339725" y="1681525"/>
            <a:ext cx="1057500" cy="550200"/>
          </a:xfrm>
          <a:prstGeom prst="bentConnector3">
            <a:avLst>
              <a:gd fmla="val 7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15" name="Google Shape;315;g3a985e030cf_0_252"/>
          <p:cNvCxnSpPr>
            <a:endCxn id="312" idx="1"/>
          </p:cNvCxnSpPr>
          <p:nvPr/>
        </p:nvCxnSpPr>
        <p:spPr>
          <a:xfrm flipH="1" rot="-5400000">
            <a:off x="142925" y="1501088"/>
            <a:ext cx="1451100" cy="10575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6" name="Google Shape;316;g3a985e030cf_0_252"/>
          <p:cNvCxnSpPr/>
          <p:nvPr/>
        </p:nvCxnSpPr>
        <p:spPr>
          <a:xfrm flipH="1" rot="-5400000">
            <a:off x="-417925" y="1456275"/>
            <a:ext cx="2571000" cy="1059300"/>
          </a:xfrm>
          <a:prstGeom prst="bentConnector3">
            <a:avLst>
              <a:gd fmla="val 100521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7" name="Google Shape;317;g3a985e030cf_0_252"/>
          <p:cNvSpPr txBox="1"/>
          <p:nvPr/>
        </p:nvSpPr>
        <p:spPr>
          <a:xfrm>
            <a:off x="1397225" y="3541150"/>
            <a:ext cx="651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vender</a:t>
            </a: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20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sua ideia ou seus projetos</a:t>
            </a:r>
            <a:endParaRPr b="0" i="0" sz="2000" u="none" cap="none" strike="noStrike">
              <a:solidFill>
                <a:srgbClr val="B7B7B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318" name="Google Shape;318;g3a985e030cf_0_252"/>
          <p:cNvCxnSpPr/>
          <p:nvPr/>
        </p:nvCxnSpPr>
        <p:spPr>
          <a:xfrm flipH="1" rot="-5400000">
            <a:off x="-417925" y="1979075"/>
            <a:ext cx="2571000" cy="10593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a985e030cf_0_266"/>
          <p:cNvSpPr txBox="1"/>
          <p:nvPr>
            <p:ph idx="4294967295" type="ctrTitle"/>
          </p:nvPr>
        </p:nvSpPr>
        <p:spPr>
          <a:xfrm>
            <a:off x="329499" y="588900"/>
            <a:ext cx="8484900" cy="1209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53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“Mas eu </a:t>
            </a:r>
            <a:r>
              <a:rPr b="1"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não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trabalho com dados”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g3a985e030cf_0_266"/>
          <p:cNvSpPr txBox="1"/>
          <p:nvPr/>
        </p:nvSpPr>
        <p:spPr>
          <a:xfrm>
            <a:off x="1397225" y="1977775"/>
            <a:ext cx="497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eficácia na hora de</a:t>
            </a:r>
            <a:r>
              <a:rPr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expor um fato</a:t>
            </a:r>
            <a:endParaRPr b="1" i="0" sz="2100" u="none" cap="none" strike="noStrike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g3a985e030cf_0_266"/>
          <p:cNvSpPr txBox="1"/>
          <p:nvPr/>
        </p:nvSpPr>
        <p:spPr>
          <a:xfrm>
            <a:off x="1397225" y="2509088"/>
            <a:ext cx="599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report </a:t>
            </a:r>
            <a:r>
              <a:rPr lang="pt-BR" sz="2000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ao time ou liderança</a:t>
            </a:r>
            <a:endParaRPr b="0" i="0" sz="2000" u="none" cap="none" strike="noStrike">
              <a:solidFill>
                <a:srgbClr val="99999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6" name="Google Shape;326;g3a985e030cf_0_266"/>
          <p:cNvSpPr txBox="1"/>
          <p:nvPr/>
        </p:nvSpPr>
        <p:spPr>
          <a:xfrm>
            <a:off x="1397225" y="3025125"/>
            <a:ext cx="651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apresentar a </a:t>
            </a:r>
            <a:r>
              <a:rPr b="1" lang="pt-BR" sz="2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b="1" i="0" sz="2000" u="none" cap="none" strike="noStrike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7" name="Google Shape;327;g3a985e030cf_0_266"/>
          <p:cNvCxnSpPr>
            <a:endCxn id="324" idx="1"/>
          </p:cNvCxnSpPr>
          <p:nvPr/>
        </p:nvCxnSpPr>
        <p:spPr>
          <a:xfrm>
            <a:off x="339725" y="1681525"/>
            <a:ext cx="1057500" cy="550200"/>
          </a:xfrm>
          <a:prstGeom prst="bentConnector3">
            <a:avLst>
              <a:gd fmla="val 7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8" name="Google Shape;328;g3a985e030cf_0_266"/>
          <p:cNvCxnSpPr>
            <a:endCxn id="325" idx="1"/>
          </p:cNvCxnSpPr>
          <p:nvPr/>
        </p:nvCxnSpPr>
        <p:spPr>
          <a:xfrm flipH="1" rot="-5400000">
            <a:off x="142925" y="1501088"/>
            <a:ext cx="1451100" cy="10575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9" name="Google Shape;329;g3a985e030cf_0_266"/>
          <p:cNvCxnSpPr/>
          <p:nvPr/>
        </p:nvCxnSpPr>
        <p:spPr>
          <a:xfrm flipH="1" rot="-5400000">
            <a:off x="-417925" y="1456275"/>
            <a:ext cx="2571000" cy="1059300"/>
          </a:xfrm>
          <a:prstGeom prst="bentConnector3">
            <a:avLst>
              <a:gd fmla="val 100521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0" name="Google Shape;330;g3a985e030cf_0_266"/>
          <p:cNvSpPr txBox="1"/>
          <p:nvPr/>
        </p:nvSpPr>
        <p:spPr>
          <a:xfrm>
            <a:off x="1397225" y="3541150"/>
            <a:ext cx="651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vender</a:t>
            </a: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20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sua ideia ou seus projetos</a:t>
            </a:r>
            <a:endParaRPr b="0" i="0" sz="2000" u="none" cap="none" strike="noStrike">
              <a:solidFill>
                <a:srgbClr val="B7B7B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1" name="Google Shape;331;g3a985e030cf_0_266"/>
          <p:cNvSpPr txBox="1"/>
          <p:nvPr/>
        </p:nvSpPr>
        <p:spPr>
          <a:xfrm>
            <a:off x="1457000" y="4057175"/>
            <a:ext cx="735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tomar a melhor</a:t>
            </a: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b="1" lang="pt-BR" sz="2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decisão</a:t>
            </a: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20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ao saber</a:t>
            </a: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b="1" lang="pt-BR" sz="2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onde</a:t>
            </a: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20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muda o</a:t>
            </a: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b="1" lang="pt-BR" sz="2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ponteiro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332" name="Google Shape;332;g3a985e030cf_0_266"/>
          <p:cNvCxnSpPr/>
          <p:nvPr/>
        </p:nvCxnSpPr>
        <p:spPr>
          <a:xfrm flipH="1" rot="-5400000">
            <a:off x="-417925" y="1979075"/>
            <a:ext cx="2571000" cy="10593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3" name="Google Shape;333;g3a985e030cf_0_266"/>
          <p:cNvCxnSpPr/>
          <p:nvPr/>
        </p:nvCxnSpPr>
        <p:spPr>
          <a:xfrm flipH="1" rot="-5400000">
            <a:off x="-417925" y="2495118"/>
            <a:ext cx="2571000" cy="10593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a985e030cf_0_280"/>
          <p:cNvSpPr txBox="1"/>
          <p:nvPr>
            <p:ph idx="4294967295" type="ctrTitle"/>
          </p:nvPr>
        </p:nvSpPr>
        <p:spPr>
          <a:xfrm>
            <a:off x="329499" y="588900"/>
            <a:ext cx="8484900" cy="1209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53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“Mas eu </a:t>
            </a:r>
            <a:r>
              <a:rPr b="1"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não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trabalho com dados”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g3a985e030cf_0_280"/>
          <p:cNvSpPr txBox="1"/>
          <p:nvPr/>
        </p:nvSpPr>
        <p:spPr>
          <a:xfrm>
            <a:off x="1397225" y="1977775"/>
            <a:ext cx="497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eficácia na hora de</a:t>
            </a:r>
            <a:r>
              <a:rPr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expor um fato</a:t>
            </a:r>
            <a:endParaRPr b="1" i="0" sz="2100" u="none" cap="none" strike="noStrike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g3a985e030cf_0_280"/>
          <p:cNvSpPr txBox="1"/>
          <p:nvPr/>
        </p:nvSpPr>
        <p:spPr>
          <a:xfrm>
            <a:off x="1397225" y="2509088"/>
            <a:ext cx="599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report </a:t>
            </a:r>
            <a:r>
              <a:rPr lang="pt-BR" sz="2000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ao time ou liderança</a:t>
            </a:r>
            <a:endParaRPr b="0" i="0" sz="2000" u="none" cap="none" strike="noStrike">
              <a:solidFill>
                <a:srgbClr val="99999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341" name="Google Shape;341;g3a985e030cf_0_280"/>
          <p:cNvCxnSpPr>
            <a:endCxn id="339" idx="1"/>
          </p:cNvCxnSpPr>
          <p:nvPr/>
        </p:nvCxnSpPr>
        <p:spPr>
          <a:xfrm>
            <a:off x="339725" y="1681525"/>
            <a:ext cx="1057500" cy="550200"/>
          </a:xfrm>
          <a:prstGeom prst="bentConnector3">
            <a:avLst>
              <a:gd fmla="val 7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42" name="Google Shape;342;g3a985e030cf_0_280"/>
          <p:cNvCxnSpPr>
            <a:endCxn id="340" idx="1"/>
          </p:cNvCxnSpPr>
          <p:nvPr/>
        </p:nvCxnSpPr>
        <p:spPr>
          <a:xfrm flipH="1" rot="-5400000">
            <a:off x="142925" y="1501088"/>
            <a:ext cx="1451100" cy="10575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3" name="Google Shape;343;g3a985e030cf_0_280"/>
          <p:cNvCxnSpPr/>
          <p:nvPr/>
        </p:nvCxnSpPr>
        <p:spPr>
          <a:xfrm flipH="1" rot="-5400000">
            <a:off x="-417925" y="1456275"/>
            <a:ext cx="2571000" cy="1059300"/>
          </a:xfrm>
          <a:prstGeom prst="bentConnector3">
            <a:avLst>
              <a:gd fmla="val 100521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4" name="Google Shape;344;g3a985e030cf_0_280"/>
          <p:cNvSpPr txBox="1"/>
          <p:nvPr/>
        </p:nvSpPr>
        <p:spPr>
          <a:xfrm>
            <a:off x="1397225" y="3541150"/>
            <a:ext cx="651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vender</a:t>
            </a: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20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sua ideia ou seus projetos</a:t>
            </a:r>
            <a:endParaRPr b="0" i="0" sz="2000" u="none" cap="none" strike="noStrike">
              <a:solidFill>
                <a:srgbClr val="B7B7B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45" name="Google Shape;345;g3a985e030cf_0_280"/>
          <p:cNvSpPr txBox="1"/>
          <p:nvPr/>
        </p:nvSpPr>
        <p:spPr>
          <a:xfrm>
            <a:off x="1457000" y="4057175"/>
            <a:ext cx="735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tomar a melhor</a:t>
            </a: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b="1" lang="pt-BR" sz="2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decisão</a:t>
            </a: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20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ao saber</a:t>
            </a: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b="1" lang="pt-BR" sz="2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onde</a:t>
            </a: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20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muda o</a:t>
            </a: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b="1" lang="pt-BR" sz="2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ponteiro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346" name="Google Shape;346;g3a985e030cf_0_280"/>
          <p:cNvCxnSpPr/>
          <p:nvPr/>
        </p:nvCxnSpPr>
        <p:spPr>
          <a:xfrm flipH="1" rot="-5400000">
            <a:off x="-417925" y="1979075"/>
            <a:ext cx="2571000" cy="10593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7" name="Google Shape;347;g3a985e030cf_0_280"/>
          <p:cNvCxnSpPr/>
          <p:nvPr/>
        </p:nvCxnSpPr>
        <p:spPr>
          <a:xfrm flipH="1" rot="-5400000">
            <a:off x="-417925" y="2495118"/>
            <a:ext cx="2571000" cy="10593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8" name="Google Shape;348;g3a985e030cf_0_280"/>
          <p:cNvSpPr txBox="1"/>
          <p:nvPr/>
        </p:nvSpPr>
        <p:spPr>
          <a:xfrm>
            <a:off x="1397225" y="3025125"/>
            <a:ext cx="651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apresentar a </a:t>
            </a:r>
            <a:r>
              <a:rPr b="1" lang="pt-BR" sz="2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b="1" i="0" sz="2000" u="none" cap="none" strike="noStrike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1F1F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a985e030cf_0_301"/>
          <p:cNvSpPr txBox="1"/>
          <p:nvPr>
            <p:ph idx="4294967295" type="ctrTitle"/>
          </p:nvPr>
        </p:nvSpPr>
        <p:spPr>
          <a:xfrm>
            <a:off x="484550" y="2250750"/>
            <a:ext cx="7842900" cy="6420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53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Ainda </a:t>
            </a:r>
            <a:r>
              <a:rPr b="1"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não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te convenci?</a:t>
            </a:r>
            <a:endParaRPr sz="3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1F1F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a97f370f8e_0_120"/>
          <p:cNvSpPr txBox="1"/>
          <p:nvPr>
            <p:ph idx="4294967295" type="ctrTitle"/>
          </p:nvPr>
        </p:nvSpPr>
        <p:spPr>
          <a:xfrm>
            <a:off x="484550" y="2250750"/>
            <a:ext cx="7842900" cy="6420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53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Ainda </a:t>
            </a:r>
            <a:r>
              <a:rPr b="1"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não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te convenci?</a:t>
            </a:r>
            <a:endParaRPr sz="3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59" name="Google Shape;359;g3a97f370f8e_0_120" title="giphy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025" y="1003075"/>
            <a:ext cx="2984075" cy="31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1F1F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g3a985e030cf_0_219"/>
          <p:cNvPicPr preferRelativeResize="0"/>
          <p:nvPr/>
        </p:nvPicPr>
        <p:blipFill rotWithShape="1">
          <a:blip r:embed="rId3">
            <a:alphaModFix/>
          </a:blip>
          <a:srcRect b="10924" l="12024" r="9383" t="8215"/>
          <a:stretch/>
        </p:blipFill>
        <p:spPr>
          <a:xfrm>
            <a:off x="156238" y="981100"/>
            <a:ext cx="4669043" cy="318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1F1F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g3a985e030cf_0_55"/>
          <p:cNvPicPr preferRelativeResize="0"/>
          <p:nvPr/>
        </p:nvPicPr>
        <p:blipFill rotWithShape="1">
          <a:blip r:embed="rId3">
            <a:alphaModFix/>
          </a:blip>
          <a:srcRect b="10924" l="12024" r="9383" t="8215"/>
          <a:stretch/>
        </p:blipFill>
        <p:spPr>
          <a:xfrm>
            <a:off x="156238" y="981100"/>
            <a:ext cx="4669043" cy="318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3a985e030cf_0_55"/>
          <p:cNvPicPr preferRelativeResize="0"/>
          <p:nvPr/>
        </p:nvPicPr>
        <p:blipFill rotWithShape="1">
          <a:blip r:embed="rId4">
            <a:alphaModFix/>
          </a:blip>
          <a:srcRect b="8119" l="6545" r="9960" t="11325"/>
          <a:stretch/>
        </p:blipFill>
        <p:spPr>
          <a:xfrm>
            <a:off x="4913363" y="981100"/>
            <a:ext cx="4074399" cy="31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a985e030cf_0_463"/>
          <p:cNvSpPr txBox="1"/>
          <p:nvPr/>
        </p:nvSpPr>
        <p:spPr>
          <a:xfrm>
            <a:off x="202700" y="-29425"/>
            <a:ext cx="56925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Por que eu </a:t>
            </a: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gosto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desse livro?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3a985e030cf_0_463"/>
          <p:cNvSpPr txBox="1"/>
          <p:nvPr/>
        </p:nvSpPr>
        <p:spPr>
          <a:xfrm>
            <a:off x="211150" y="622200"/>
            <a:ext cx="893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Em todas as áreas, meu trabalho quase sempre foi transformar informação em </a:t>
            </a:r>
            <a:r>
              <a:rPr b="1" lang="pt-BR" sz="8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história visual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800">
                <a:solidFill>
                  <a:srgbClr val="E6E8F0"/>
                </a:solidFill>
                <a:highlight>
                  <a:srgbClr val="1F1F1F"/>
                </a:highlight>
                <a:latin typeface="Roboto"/>
                <a:ea typeface="Roboto"/>
                <a:cs typeface="Roboto"/>
                <a:sym typeface="Roboto"/>
              </a:rPr>
              <a:t>—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 é por isso que o livro faz tanto sentido para mim.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 posso apostar que pra você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também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1" name="Google Shape;71;g3a985e030cf_0_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851" y="1144925"/>
            <a:ext cx="1411248" cy="202257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3a985e030cf_0_463"/>
          <p:cNvSpPr txBox="1"/>
          <p:nvPr/>
        </p:nvSpPr>
        <p:spPr>
          <a:xfrm>
            <a:off x="5513775" y="1053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✨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1F1F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g3a985e030cf_0_479"/>
          <p:cNvPicPr preferRelativeResize="0"/>
          <p:nvPr/>
        </p:nvPicPr>
        <p:blipFill rotWithShape="1">
          <a:blip r:embed="rId3">
            <a:alphaModFix/>
          </a:blip>
          <a:srcRect b="10924" l="12024" r="9383" t="8215"/>
          <a:stretch/>
        </p:blipFill>
        <p:spPr>
          <a:xfrm>
            <a:off x="156238" y="981100"/>
            <a:ext cx="4669043" cy="318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3a985e030cf_0_479"/>
          <p:cNvPicPr preferRelativeResize="0"/>
          <p:nvPr/>
        </p:nvPicPr>
        <p:blipFill rotWithShape="1">
          <a:blip r:embed="rId4">
            <a:alphaModFix/>
          </a:blip>
          <a:srcRect b="8119" l="6545" r="9960" t="11325"/>
          <a:stretch/>
        </p:blipFill>
        <p:spPr>
          <a:xfrm>
            <a:off x="4913363" y="981100"/>
            <a:ext cx="4074399" cy="31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3a985e030cf_0_479"/>
          <p:cNvSpPr txBox="1"/>
          <p:nvPr/>
        </p:nvSpPr>
        <p:spPr>
          <a:xfrm>
            <a:off x="8578000" y="58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✨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1F1F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3a985e030cf_0_486"/>
          <p:cNvPicPr preferRelativeResize="0"/>
          <p:nvPr/>
        </p:nvPicPr>
        <p:blipFill rotWithShape="1">
          <a:blip r:embed="rId3">
            <a:alphaModFix/>
          </a:blip>
          <a:srcRect b="10924" l="12024" r="9383" t="8215"/>
          <a:stretch/>
        </p:blipFill>
        <p:spPr>
          <a:xfrm>
            <a:off x="156238" y="981100"/>
            <a:ext cx="4669043" cy="318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3a985e030cf_0_486"/>
          <p:cNvPicPr preferRelativeResize="0"/>
          <p:nvPr/>
        </p:nvPicPr>
        <p:blipFill rotWithShape="1">
          <a:blip r:embed="rId4">
            <a:alphaModFix/>
          </a:blip>
          <a:srcRect b="8119" l="6545" r="9960" t="11325"/>
          <a:stretch/>
        </p:blipFill>
        <p:spPr>
          <a:xfrm>
            <a:off x="4913363" y="981100"/>
            <a:ext cx="4074399" cy="31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3a985e030cf_0_486"/>
          <p:cNvSpPr txBox="1"/>
          <p:nvPr/>
        </p:nvSpPr>
        <p:spPr>
          <a:xfrm>
            <a:off x="8578000" y="58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✨</a:t>
            </a:r>
            <a:endParaRPr/>
          </a:p>
        </p:txBody>
      </p:sp>
      <p:sp>
        <p:nvSpPr>
          <p:cNvPr id="385" name="Google Shape;385;g3a985e030cf_0_486"/>
          <p:cNvSpPr txBox="1"/>
          <p:nvPr/>
        </p:nvSpPr>
        <p:spPr>
          <a:xfrm>
            <a:off x="4913375" y="416240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/>
              <a:t>✨</a:t>
            </a:r>
            <a:endParaRPr sz="23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1F1F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3a985e030cf_0_306"/>
          <p:cNvPicPr preferRelativeResize="0"/>
          <p:nvPr/>
        </p:nvPicPr>
        <p:blipFill rotWithShape="1">
          <a:blip r:embed="rId3">
            <a:alphaModFix/>
          </a:blip>
          <a:srcRect b="10924" l="12024" r="9383" t="8215"/>
          <a:stretch/>
        </p:blipFill>
        <p:spPr>
          <a:xfrm>
            <a:off x="156238" y="981100"/>
            <a:ext cx="4669043" cy="318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3a985e030cf_0_306"/>
          <p:cNvPicPr preferRelativeResize="0"/>
          <p:nvPr/>
        </p:nvPicPr>
        <p:blipFill rotWithShape="1">
          <a:blip r:embed="rId4">
            <a:alphaModFix/>
          </a:blip>
          <a:srcRect b="8119" l="6545" r="9960" t="11325"/>
          <a:stretch/>
        </p:blipFill>
        <p:spPr>
          <a:xfrm>
            <a:off x="4913363" y="981100"/>
            <a:ext cx="4074399" cy="31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3a985e030cf_0_306" title="giphy (1)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8650" y="285750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1F1F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g3a985e030cf_0_138"/>
          <p:cNvPicPr preferRelativeResize="0"/>
          <p:nvPr/>
        </p:nvPicPr>
        <p:blipFill rotWithShape="1">
          <a:blip r:embed="rId3">
            <a:alphaModFix/>
          </a:blip>
          <a:srcRect b="10924" l="12024" r="9383" t="8215"/>
          <a:stretch/>
        </p:blipFill>
        <p:spPr>
          <a:xfrm>
            <a:off x="156238" y="981100"/>
            <a:ext cx="4669043" cy="318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3a985e030cf_0_138"/>
          <p:cNvPicPr preferRelativeResize="0"/>
          <p:nvPr/>
        </p:nvPicPr>
        <p:blipFill rotWithShape="1">
          <a:blip r:embed="rId4">
            <a:alphaModFix/>
          </a:blip>
          <a:srcRect b="8119" l="6545" r="9960" t="11325"/>
          <a:stretch/>
        </p:blipFill>
        <p:spPr>
          <a:xfrm>
            <a:off x="3605738" y="972675"/>
            <a:ext cx="4074399" cy="31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3a985e030cf_0_138"/>
          <p:cNvSpPr txBox="1"/>
          <p:nvPr/>
        </p:nvSpPr>
        <p:spPr>
          <a:xfrm>
            <a:off x="3901825" y="112625"/>
            <a:ext cx="347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Contexto </a:t>
            </a:r>
            <a:endParaRPr b="1"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Quem é seu público? O que precisa que ele saiba ou faça?</a:t>
            </a:r>
            <a:endParaRPr sz="8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1" lang="pt-BR" sz="800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“É alguém que precisa aprovar contratação”.</a:t>
            </a:r>
            <a:endParaRPr i="1" sz="8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400" name="Google Shape;400;g3a985e030cf_0_138"/>
          <p:cNvCxnSpPr/>
          <p:nvPr/>
        </p:nvCxnSpPr>
        <p:spPr>
          <a:xfrm rot="10800000">
            <a:off x="4804925" y="641475"/>
            <a:ext cx="0" cy="395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1F1F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3a985e030cf_0_155"/>
          <p:cNvPicPr preferRelativeResize="0"/>
          <p:nvPr/>
        </p:nvPicPr>
        <p:blipFill rotWithShape="1">
          <a:blip r:embed="rId3">
            <a:alphaModFix/>
          </a:blip>
          <a:srcRect b="10924" l="12024" r="9383" t="8215"/>
          <a:stretch/>
        </p:blipFill>
        <p:spPr>
          <a:xfrm>
            <a:off x="156238" y="981100"/>
            <a:ext cx="4669043" cy="318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3a985e030cf_0_155"/>
          <p:cNvPicPr preferRelativeResize="0"/>
          <p:nvPr/>
        </p:nvPicPr>
        <p:blipFill rotWithShape="1">
          <a:blip r:embed="rId4">
            <a:alphaModFix/>
          </a:blip>
          <a:srcRect b="8119" l="6545" r="9960" t="11325"/>
          <a:stretch/>
        </p:blipFill>
        <p:spPr>
          <a:xfrm>
            <a:off x="3605738" y="972675"/>
            <a:ext cx="4074399" cy="31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3a985e030cf_0_155"/>
          <p:cNvSpPr txBox="1"/>
          <p:nvPr/>
        </p:nvSpPr>
        <p:spPr>
          <a:xfrm>
            <a:off x="3901825" y="112625"/>
            <a:ext cx="347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1 Contexto </a:t>
            </a:r>
            <a:endParaRPr b="1"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Quem é seu público? O que precisa que ele saiba ou faça?</a:t>
            </a:r>
            <a:endParaRPr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1"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“É alguém que precisa aprovar contratação”.</a:t>
            </a:r>
            <a:endParaRPr i="1"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408" name="Google Shape;408;g3a985e030cf_0_155"/>
          <p:cNvCxnSpPr/>
          <p:nvPr/>
        </p:nvCxnSpPr>
        <p:spPr>
          <a:xfrm rot="10800000">
            <a:off x="4804925" y="641475"/>
            <a:ext cx="0" cy="395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09" name="Google Shape;409;g3a985e030cf_0_155"/>
          <p:cNvCxnSpPr/>
          <p:nvPr/>
        </p:nvCxnSpPr>
        <p:spPr>
          <a:xfrm rot="10800000">
            <a:off x="3112850" y="1660125"/>
            <a:ext cx="732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10" name="Google Shape;410;g3a985e030cf_0_155"/>
          <p:cNvSpPr txBox="1"/>
          <p:nvPr/>
        </p:nvSpPr>
        <p:spPr>
          <a:xfrm>
            <a:off x="367600" y="1444575"/>
            <a:ext cx="265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 Escolha uma apresentação visual adequada</a:t>
            </a:r>
            <a:endParaRPr b="1"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Qual a melhor maneira de mostrar os dados? “</a:t>
            </a:r>
            <a:r>
              <a:rPr i="1"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Linhas para passagem de tempo”.</a:t>
            </a:r>
            <a:endParaRPr i="1"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1F1F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g3a985e030cf_0_171"/>
          <p:cNvPicPr preferRelativeResize="0"/>
          <p:nvPr/>
        </p:nvPicPr>
        <p:blipFill rotWithShape="1">
          <a:blip r:embed="rId3">
            <a:alphaModFix/>
          </a:blip>
          <a:srcRect b="10924" l="12024" r="9383" t="8215"/>
          <a:stretch/>
        </p:blipFill>
        <p:spPr>
          <a:xfrm>
            <a:off x="156238" y="981100"/>
            <a:ext cx="4669043" cy="318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3a985e030cf_0_171"/>
          <p:cNvPicPr preferRelativeResize="0"/>
          <p:nvPr/>
        </p:nvPicPr>
        <p:blipFill rotWithShape="1">
          <a:blip r:embed="rId4">
            <a:alphaModFix/>
          </a:blip>
          <a:srcRect b="8119" l="6545" r="9960" t="11325"/>
          <a:stretch/>
        </p:blipFill>
        <p:spPr>
          <a:xfrm>
            <a:off x="3605738" y="972675"/>
            <a:ext cx="4074399" cy="31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3a985e030cf_0_171"/>
          <p:cNvSpPr txBox="1"/>
          <p:nvPr/>
        </p:nvSpPr>
        <p:spPr>
          <a:xfrm>
            <a:off x="3901825" y="112625"/>
            <a:ext cx="347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1 Contexto </a:t>
            </a:r>
            <a:endParaRPr b="1"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Quem é seu público? O que precisa que ele saiba ou faça?</a:t>
            </a:r>
            <a:endParaRPr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1"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“É alguém que precisa aprovar contratação”.</a:t>
            </a:r>
            <a:endParaRPr i="1"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418" name="Google Shape;418;g3a985e030cf_0_171"/>
          <p:cNvCxnSpPr/>
          <p:nvPr/>
        </p:nvCxnSpPr>
        <p:spPr>
          <a:xfrm rot="10800000">
            <a:off x="4804925" y="641475"/>
            <a:ext cx="0" cy="395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19" name="Google Shape;419;g3a985e030cf_0_171"/>
          <p:cNvCxnSpPr/>
          <p:nvPr/>
        </p:nvCxnSpPr>
        <p:spPr>
          <a:xfrm rot="10800000">
            <a:off x="3112850" y="1660125"/>
            <a:ext cx="732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20" name="Google Shape;420;g3a985e030cf_0_171"/>
          <p:cNvSpPr txBox="1"/>
          <p:nvPr/>
        </p:nvSpPr>
        <p:spPr>
          <a:xfrm>
            <a:off x="367600" y="1444575"/>
            <a:ext cx="265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2 Escolha uma apresentação visual adequada</a:t>
            </a:r>
            <a:endParaRPr b="1"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Qual a melhor maneira de mostrar os dados? “</a:t>
            </a:r>
            <a:r>
              <a:rPr i="1"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Linhas para passagem de tempo”.</a:t>
            </a:r>
            <a:endParaRPr i="1"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21" name="Google Shape;421;g3a985e030cf_0_171"/>
          <p:cNvSpPr txBox="1"/>
          <p:nvPr/>
        </p:nvSpPr>
        <p:spPr>
          <a:xfrm>
            <a:off x="156250" y="2560713"/>
            <a:ext cx="307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 Elimine a saturação</a:t>
            </a:r>
            <a:endParaRPr b="1"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Alinhamento. Espaço em branco estratégico. Contraste</a:t>
            </a:r>
            <a:r>
              <a:rPr i="1"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“Azul escuro e cinza claro, apenas”.</a:t>
            </a:r>
            <a:endParaRPr i="1"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422" name="Google Shape;422;g3a985e030cf_0_171"/>
          <p:cNvCxnSpPr/>
          <p:nvPr/>
        </p:nvCxnSpPr>
        <p:spPr>
          <a:xfrm rot="10800000">
            <a:off x="3138025" y="2803888"/>
            <a:ext cx="14961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23" name="Google Shape;423;g3a985e030cf_0_171"/>
          <p:cNvSpPr txBox="1"/>
          <p:nvPr/>
        </p:nvSpPr>
        <p:spPr>
          <a:xfrm>
            <a:off x="156250" y="3114813"/>
            <a:ext cx="3076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 Pense como um designer</a:t>
            </a:r>
            <a:endParaRPr b="1"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“Forma segue a função” de Louis Sullivan.</a:t>
            </a:r>
            <a:endParaRPr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Princípio de Gestalt.</a:t>
            </a:r>
            <a:endParaRPr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1"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“Linha de grade saiu, não era necessário.”</a:t>
            </a:r>
            <a:endParaRPr i="1"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1F1F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g3a985e030cf_0_203"/>
          <p:cNvPicPr preferRelativeResize="0"/>
          <p:nvPr/>
        </p:nvPicPr>
        <p:blipFill rotWithShape="1">
          <a:blip r:embed="rId3">
            <a:alphaModFix/>
          </a:blip>
          <a:srcRect b="10924" l="12024" r="9383" t="8215"/>
          <a:stretch/>
        </p:blipFill>
        <p:spPr>
          <a:xfrm>
            <a:off x="156238" y="981100"/>
            <a:ext cx="4669043" cy="318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3a985e030cf_0_203"/>
          <p:cNvPicPr preferRelativeResize="0"/>
          <p:nvPr/>
        </p:nvPicPr>
        <p:blipFill rotWithShape="1">
          <a:blip r:embed="rId4">
            <a:alphaModFix/>
          </a:blip>
          <a:srcRect b="8119" l="6545" r="9960" t="11325"/>
          <a:stretch/>
        </p:blipFill>
        <p:spPr>
          <a:xfrm>
            <a:off x="3605738" y="972675"/>
            <a:ext cx="4074399" cy="31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3a985e030cf_0_203"/>
          <p:cNvSpPr txBox="1"/>
          <p:nvPr/>
        </p:nvSpPr>
        <p:spPr>
          <a:xfrm>
            <a:off x="3901825" y="112625"/>
            <a:ext cx="347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1 Contexto </a:t>
            </a:r>
            <a:endParaRPr b="1"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Quem é seu público? O que precisa que ele saiba ou faça?</a:t>
            </a:r>
            <a:endParaRPr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1"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“É alguém que precisa aprovar contratação”.</a:t>
            </a:r>
            <a:endParaRPr i="1"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431" name="Google Shape;431;g3a985e030cf_0_203"/>
          <p:cNvCxnSpPr/>
          <p:nvPr/>
        </p:nvCxnSpPr>
        <p:spPr>
          <a:xfrm rot="10800000">
            <a:off x="4804925" y="641475"/>
            <a:ext cx="0" cy="395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32" name="Google Shape;432;g3a985e030cf_0_203"/>
          <p:cNvCxnSpPr/>
          <p:nvPr/>
        </p:nvCxnSpPr>
        <p:spPr>
          <a:xfrm rot="10800000">
            <a:off x="3112850" y="1660125"/>
            <a:ext cx="732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33" name="Google Shape;433;g3a985e030cf_0_203"/>
          <p:cNvSpPr txBox="1"/>
          <p:nvPr/>
        </p:nvSpPr>
        <p:spPr>
          <a:xfrm>
            <a:off x="367600" y="1444575"/>
            <a:ext cx="265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2 Escolha uma apresentação visual adequada</a:t>
            </a:r>
            <a:endParaRPr b="1"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Qual a melhor maneira de mostrar os dados? “</a:t>
            </a:r>
            <a:r>
              <a:rPr i="1"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Linhas para passagem de tempo”.</a:t>
            </a:r>
            <a:endParaRPr i="1"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34" name="Google Shape;434;g3a985e030cf_0_203"/>
          <p:cNvSpPr txBox="1"/>
          <p:nvPr/>
        </p:nvSpPr>
        <p:spPr>
          <a:xfrm>
            <a:off x="156250" y="2560713"/>
            <a:ext cx="307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3 Elimine a saturação</a:t>
            </a:r>
            <a:endParaRPr b="1"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Alinhamento. Espaço em branco estratégico. Contraste</a:t>
            </a:r>
            <a:r>
              <a:rPr i="1"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“Azul escuro e cinza claro, apenas”.</a:t>
            </a:r>
            <a:endParaRPr i="1"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435" name="Google Shape;435;g3a985e030cf_0_203"/>
          <p:cNvCxnSpPr/>
          <p:nvPr/>
        </p:nvCxnSpPr>
        <p:spPr>
          <a:xfrm rot="10800000">
            <a:off x="3138025" y="2803888"/>
            <a:ext cx="14961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36" name="Google Shape;436;g3a985e030cf_0_203"/>
          <p:cNvSpPr txBox="1"/>
          <p:nvPr/>
        </p:nvSpPr>
        <p:spPr>
          <a:xfrm>
            <a:off x="2270600" y="4396025"/>
            <a:ext cx="544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 Foque a atenção onde você deseja</a:t>
            </a:r>
            <a:endParaRPr b="1"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Aproveitar como o cérebro funciona. Visão e Memória. Atributos pré-atentivos (ocorre logicamente).</a:t>
            </a:r>
            <a:endParaRPr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1"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“Tem uma linha aqui em maio. Deixa eu ver o que aconteceu.”</a:t>
            </a:r>
            <a:endParaRPr i="1"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437" name="Google Shape;437;g3a985e030cf_0_203"/>
          <p:cNvCxnSpPr>
            <a:endCxn id="436" idx="0"/>
          </p:cNvCxnSpPr>
          <p:nvPr/>
        </p:nvCxnSpPr>
        <p:spPr>
          <a:xfrm>
            <a:off x="4989800" y="3705725"/>
            <a:ext cx="4200" cy="690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38" name="Google Shape;438;g3a985e030cf_0_203"/>
          <p:cNvSpPr txBox="1"/>
          <p:nvPr/>
        </p:nvSpPr>
        <p:spPr>
          <a:xfrm>
            <a:off x="156250" y="3114813"/>
            <a:ext cx="3076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4 Pense como um designer</a:t>
            </a:r>
            <a:endParaRPr b="1"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“Forma segue a função” de Louis Sullivan.</a:t>
            </a:r>
            <a:endParaRPr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Princípio de Gestalt.</a:t>
            </a:r>
            <a:endParaRPr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1"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“Linha de grade saiu, não era necessário.”</a:t>
            </a:r>
            <a:endParaRPr i="1"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1F1F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g3a985e030cf_0_187"/>
          <p:cNvPicPr preferRelativeResize="0"/>
          <p:nvPr/>
        </p:nvPicPr>
        <p:blipFill rotWithShape="1">
          <a:blip r:embed="rId3">
            <a:alphaModFix/>
          </a:blip>
          <a:srcRect b="10924" l="12024" r="9383" t="8215"/>
          <a:stretch/>
        </p:blipFill>
        <p:spPr>
          <a:xfrm>
            <a:off x="156238" y="981100"/>
            <a:ext cx="4669043" cy="318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3a985e030cf_0_187"/>
          <p:cNvPicPr preferRelativeResize="0"/>
          <p:nvPr/>
        </p:nvPicPr>
        <p:blipFill rotWithShape="1">
          <a:blip r:embed="rId4">
            <a:alphaModFix/>
          </a:blip>
          <a:srcRect b="8119" l="6545" r="9960" t="11325"/>
          <a:stretch/>
        </p:blipFill>
        <p:spPr>
          <a:xfrm>
            <a:off x="3605738" y="972675"/>
            <a:ext cx="4074399" cy="31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3a985e030cf_0_187"/>
          <p:cNvSpPr txBox="1"/>
          <p:nvPr/>
        </p:nvSpPr>
        <p:spPr>
          <a:xfrm>
            <a:off x="3901825" y="112625"/>
            <a:ext cx="347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1 Contexto </a:t>
            </a:r>
            <a:endParaRPr b="1"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Quem é seu público? O que precisa que ele saiba ou faça?</a:t>
            </a:r>
            <a:endParaRPr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1"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“É alguém que precisa aprovar contratação”.</a:t>
            </a:r>
            <a:endParaRPr i="1"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446" name="Google Shape;446;g3a985e030cf_0_187"/>
          <p:cNvCxnSpPr/>
          <p:nvPr/>
        </p:nvCxnSpPr>
        <p:spPr>
          <a:xfrm rot="10800000">
            <a:off x="4804925" y="641475"/>
            <a:ext cx="0" cy="395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47" name="Google Shape;447;g3a985e030cf_0_187"/>
          <p:cNvCxnSpPr/>
          <p:nvPr/>
        </p:nvCxnSpPr>
        <p:spPr>
          <a:xfrm rot="10800000">
            <a:off x="3112850" y="1660125"/>
            <a:ext cx="732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48" name="Google Shape;448;g3a985e030cf_0_187"/>
          <p:cNvSpPr txBox="1"/>
          <p:nvPr/>
        </p:nvSpPr>
        <p:spPr>
          <a:xfrm>
            <a:off x="367600" y="1444575"/>
            <a:ext cx="265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2 Escolha uma apresentação visual adequada</a:t>
            </a:r>
            <a:endParaRPr b="1"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Qual a melhor maneira de mostrar os dados? “</a:t>
            </a:r>
            <a:r>
              <a:rPr i="1"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Linhas para passagem de tempo”.</a:t>
            </a:r>
            <a:endParaRPr i="1"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49" name="Google Shape;449;g3a985e030cf_0_187"/>
          <p:cNvSpPr txBox="1"/>
          <p:nvPr/>
        </p:nvSpPr>
        <p:spPr>
          <a:xfrm>
            <a:off x="156250" y="2560713"/>
            <a:ext cx="307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3 Elimine a saturação</a:t>
            </a:r>
            <a:endParaRPr b="1"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Alinhamento. Espaço em branco estratégico. Contraste</a:t>
            </a:r>
            <a:r>
              <a:rPr i="1"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“Azul escuro e cinza claro, apenas”.</a:t>
            </a:r>
            <a:endParaRPr i="1"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450" name="Google Shape;450;g3a985e030cf_0_187"/>
          <p:cNvCxnSpPr/>
          <p:nvPr/>
        </p:nvCxnSpPr>
        <p:spPr>
          <a:xfrm rot="10800000">
            <a:off x="3138025" y="2803888"/>
            <a:ext cx="14961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51" name="Google Shape;451;g3a985e030cf_0_187"/>
          <p:cNvSpPr txBox="1"/>
          <p:nvPr/>
        </p:nvSpPr>
        <p:spPr>
          <a:xfrm>
            <a:off x="2270600" y="4396025"/>
            <a:ext cx="544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5 Foque a atenção onde você deseja</a:t>
            </a:r>
            <a:endParaRPr b="1"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Aproveitar como o cérebro funciona. Visão e Memória. Atributos pré-atentivos (ocorre logicamente).</a:t>
            </a:r>
            <a:endParaRPr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1"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“Tem uma linha aqui em maio. Deixa eu ver o que aconteceu.”</a:t>
            </a:r>
            <a:endParaRPr i="1"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452" name="Google Shape;452;g3a985e030cf_0_187"/>
          <p:cNvCxnSpPr>
            <a:endCxn id="451" idx="0"/>
          </p:cNvCxnSpPr>
          <p:nvPr/>
        </p:nvCxnSpPr>
        <p:spPr>
          <a:xfrm>
            <a:off x="4989800" y="3705725"/>
            <a:ext cx="4200" cy="690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53" name="Google Shape;453;g3a985e030cf_0_187"/>
          <p:cNvSpPr txBox="1"/>
          <p:nvPr/>
        </p:nvSpPr>
        <p:spPr>
          <a:xfrm>
            <a:off x="156250" y="3114813"/>
            <a:ext cx="3076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4 Pense como um designer</a:t>
            </a:r>
            <a:endParaRPr b="1" sz="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“Forma segue a função” de Louis Sullivan.</a:t>
            </a:r>
            <a:endParaRPr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Princípio de Gestalt.</a:t>
            </a:r>
            <a:endParaRPr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1"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“Linha de grade saiu, não era necessário.”</a:t>
            </a:r>
            <a:endParaRPr i="1"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454" name="Google Shape;454;g3a985e030cf_0_187"/>
          <p:cNvCxnSpPr/>
          <p:nvPr/>
        </p:nvCxnSpPr>
        <p:spPr>
          <a:xfrm>
            <a:off x="7631850" y="1962938"/>
            <a:ext cx="332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55" name="Google Shape;455;g3a985e030cf_0_187"/>
          <p:cNvSpPr txBox="1"/>
          <p:nvPr/>
        </p:nvSpPr>
        <p:spPr>
          <a:xfrm>
            <a:off x="8053125" y="1660125"/>
            <a:ext cx="980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 Conte uma história</a:t>
            </a:r>
            <a:endParaRPr b="1"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“As pessoas lembram mais de histórias do que de dados”. Início, meio e fim. Poder da repetição. Fluxo da narrativa.</a:t>
            </a:r>
            <a:endParaRPr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1"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“Certo, temos um impedimento.”</a:t>
            </a:r>
            <a:endParaRPr i="1" sz="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/>
          <p:nvPr/>
        </p:nvSpPr>
        <p:spPr>
          <a:xfrm>
            <a:off x="202700" y="-29425"/>
            <a:ext cx="56925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Por que eu </a:t>
            </a: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gosto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desse livro?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"/>
          <p:cNvSpPr txBox="1"/>
          <p:nvPr/>
        </p:nvSpPr>
        <p:spPr>
          <a:xfrm>
            <a:off x="211150" y="622200"/>
            <a:ext cx="893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Em todas as áreas, meu trabalho quase sempre foi transformar informação em </a:t>
            </a:r>
            <a:r>
              <a:rPr b="1" lang="pt-BR" sz="8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história visual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800">
                <a:solidFill>
                  <a:srgbClr val="E6E8F0"/>
                </a:solidFill>
                <a:highlight>
                  <a:srgbClr val="1F1F1F"/>
                </a:highlight>
                <a:latin typeface="Roboto"/>
                <a:ea typeface="Roboto"/>
                <a:cs typeface="Roboto"/>
                <a:sym typeface="Roboto"/>
              </a:rPr>
              <a:t>—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 é por isso que o livro faz tanto sentido para mim.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 posso apostar que pra você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também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9" name="Google Shape;7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851" y="1144925"/>
            <a:ext cx="1411248" cy="2022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"/>
          <p:cNvSpPr txBox="1"/>
          <p:nvPr/>
        </p:nvSpPr>
        <p:spPr>
          <a:xfrm>
            <a:off x="5513775" y="1053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✨</a:t>
            </a:r>
            <a:endParaRPr/>
          </a:p>
        </p:txBody>
      </p:sp>
      <p:sp>
        <p:nvSpPr>
          <p:cNvPr id="81" name="Google Shape;81;p2"/>
          <p:cNvSpPr txBox="1"/>
          <p:nvPr/>
        </p:nvSpPr>
        <p:spPr>
          <a:xfrm>
            <a:off x="3437100" y="2611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✨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985e030cf_0_454"/>
          <p:cNvSpPr txBox="1"/>
          <p:nvPr/>
        </p:nvSpPr>
        <p:spPr>
          <a:xfrm>
            <a:off x="202700" y="-29425"/>
            <a:ext cx="56925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Por que eu </a:t>
            </a: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gosto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desse livro?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3a985e030cf_0_454"/>
          <p:cNvSpPr txBox="1"/>
          <p:nvPr/>
        </p:nvSpPr>
        <p:spPr>
          <a:xfrm>
            <a:off x="211150" y="622200"/>
            <a:ext cx="893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Em todas as áreas, meu trabalho sempre foi transformar informação em </a:t>
            </a:r>
            <a:r>
              <a:rPr b="1" lang="pt-BR" sz="8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história visual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800">
                <a:solidFill>
                  <a:srgbClr val="E6E8F0"/>
                </a:solidFill>
                <a:highlight>
                  <a:srgbClr val="1F1F1F"/>
                </a:highlight>
                <a:latin typeface="Roboto"/>
                <a:ea typeface="Roboto"/>
                <a:cs typeface="Roboto"/>
                <a:sym typeface="Roboto"/>
              </a:rPr>
              <a:t>—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 é por isso que o livro faz tanto sentido para mim.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 posso apostar que pra você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também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88" name="Google Shape;88;g3a985e030cf_0_454" title="giphy (2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887" y="2843950"/>
            <a:ext cx="3730218" cy="20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3a985e030cf_0_4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851" y="1144925"/>
            <a:ext cx="1411248" cy="202257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3a985e030cf_0_454"/>
          <p:cNvSpPr txBox="1"/>
          <p:nvPr/>
        </p:nvSpPr>
        <p:spPr>
          <a:xfrm>
            <a:off x="5513775" y="1053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✨</a:t>
            </a:r>
            <a:endParaRPr/>
          </a:p>
        </p:txBody>
      </p:sp>
      <p:sp>
        <p:nvSpPr>
          <p:cNvPr id="91" name="Google Shape;91;g3a985e030cf_0_454"/>
          <p:cNvSpPr txBox="1"/>
          <p:nvPr/>
        </p:nvSpPr>
        <p:spPr>
          <a:xfrm>
            <a:off x="3437100" y="2611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✨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985e030cf_0_312"/>
          <p:cNvSpPr txBox="1"/>
          <p:nvPr/>
        </p:nvSpPr>
        <p:spPr>
          <a:xfrm>
            <a:off x="202700" y="-29425"/>
            <a:ext cx="56925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Por que eu </a:t>
            </a: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gosto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desse livro?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3a985e030cf_0_312"/>
          <p:cNvSpPr/>
          <p:nvPr/>
        </p:nvSpPr>
        <p:spPr>
          <a:xfrm>
            <a:off x="386175" y="2174400"/>
            <a:ext cx="4027500" cy="5895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3a985e030cf_0_312"/>
          <p:cNvSpPr txBox="1"/>
          <p:nvPr>
            <p:ph idx="4294967295" type="ctrTitle"/>
          </p:nvPr>
        </p:nvSpPr>
        <p:spPr>
          <a:xfrm>
            <a:off x="412575" y="2208183"/>
            <a:ext cx="40011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Arquitetura e Urbanismo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9" name="Google Shape;99;g3a985e030cf_0_312"/>
          <p:cNvCxnSpPr/>
          <p:nvPr/>
        </p:nvCxnSpPr>
        <p:spPr>
          <a:xfrm>
            <a:off x="402925" y="1968050"/>
            <a:ext cx="839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" name="Google Shape;100;g3a985e030cf_0_312"/>
          <p:cNvCxnSpPr/>
          <p:nvPr/>
        </p:nvCxnSpPr>
        <p:spPr>
          <a:xfrm>
            <a:off x="2357800" y="1827101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g3a985e030cf_0_312"/>
          <p:cNvSpPr txBox="1"/>
          <p:nvPr/>
        </p:nvSpPr>
        <p:spPr>
          <a:xfrm>
            <a:off x="344050" y="2885300"/>
            <a:ext cx="406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Aprender a comunicar ideias por meio de </a:t>
            </a:r>
            <a:r>
              <a:rPr b="1" lang="pt-BR" sz="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croquis, maquetes, texto, ilustrações e projetos</a:t>
            </a:r>
            <a:r>
              <a:rPr lang="pt-BR" sz="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traduzindo conceitos em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formas, espaços e experiências visuais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3a985e030cf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5990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3a985e030cf_0_25"/>
          <p:cNvPicPr preferRelativeResize="0"/>
          <p:nvPr/>
        </p:nvPicPr>
        <p:blipFill rotWithShape="1">
          <a:blip r:embed="rId4">
            <a:alphaModFix/>
          </a:blip>
          <a:srcRect b="0" l="6532" r="21129" t="0"/>
          <a:stretch/>
        </p:blipFill>
        <p:spPr>
          <a:xfrm>
            <a:off x="6440750" y="0"/>
            <a:ext cx="2703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3a985e030cf_0_25"/>
          <p:cNvPicPr preferRelativeResize="0"/>
          <p:nvPr/>
        </p:nvPicPr>
        <p:blipFill rotWithShape="1">
          <a:blip r:embed="rId5">
            <a:alphaModFix/>
          </a:blip>
          <a:srcRect b="50828" l="3350" r="13510" t="0"/>
          <a:stretch/>
        </p:blipFill>
        <p:spPr>
          <a:xfrm>
            <a:off x="3133628" y="2451299"/>
            <a:ext cx="3307128" cy="269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3a985e030cf_0_25"/>
          <p:cNvPicPr preferRelativeResize="0"/>
          <p:nvPr/>
        </p:nvPicPr>
        <p:blipFill rotWithShape="1">
          <a:blip r:embed="rId6">
            <a:alphaModFix/>
          </a:blip>
          <a:srcRect b="0" l="0" r="10273" t="0"/>
          <a:stretch/>
        </p:blipFill>
        <p:spPr>
          <a:xfrm>
            <a:off x="3133628" y="0"/>
            <a:ext cx="3307126" cy="24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8c877f2-7f90-4dba-9b02-993b80d6c86c.png" id="114" name="Google Shape;114;g3a985e030c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951" y="0"/>
            <a:ext cx="68580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3a985e030cf_0_0"/>
          <p:cNvPicPr preferRelativeResize="0"/>
          <p:nvPr/>
        </p:nvPicPr>
        <p:blipFill rotWithShape="1">
          <a:blip r:embed="rId4">
            <a:alphaModFix/>
          </a:blip>
          <a:srcRect b="12241" l="0" r="0" t="7956"/>
          <a:stretch/>
        </p:blipFill>
        <p:spPr>
          <a:xfrm>
            <a:off x="1553725" y="0"/>
            <a:ext cx="2046749" cy="18598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3a985e030cf_0_0"/>
          <p:cNvSpPr/>
          <p:nvPr/>
        </p:nvSpPr>
        <p:spPr>
          <a:xfrm>
            <a:off x="1242375" y="1800"/>
            <a:ext cx="380100" cy="193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g3a985e030cf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600" y="2072625"/>
            <a:ext cx="1651624" cy="2936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1313b8c-8ea2-4ef9-994b-f3e4e0fbb0ce.png" id="122" name="Google Shape;122;g3a97f370f8e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992" y="2603262"/>
            <a:ext cx="1780491" cy="13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3a97f370f8e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7531" y="771"/>
            <a:ext cx="1645973" cy="126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3a97f370f8e_0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0005" y="3939637"/>
            <a:ext cx="1563480" cy="1204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3a97f370f8e_0_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5108" y="762"/>
            <a:ext cx="6417774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4332fb0-fabb-4a92-aa1d-0f8f24d4fb4b.png" id="126" name="Google Shape;126;g3a97f370f8e_0_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71950" y="2576950"/>
            <a:ext cx="2122348" cy="13733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cb6ee19-3d92-4fda-8d04-8e6d55bf4c8a.png" id="127" name="Google Shape;127;g3a97f370f8e_0_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68704" y="1249996"/>
            <a:ext cx="1913001" cy="13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3a97f370f8e_0_56"/>
          <p:cNvPicPr preferRelativeResize="0"/>
          <p:nvPr/>
        </p:nvPicPr>
        <p:blipFill rotWithShape="1">
          <a:blip r:embed="rId9">
            <a:alphaModFix/>
          </a:blip>
          <a:srcRect b="0" l="38621" r="17823" t="39598"/>
          <a:stretch/>
        </p:blipFill>
        <p:spPr>
          <a:xfrm>
            <a:off x="-14503" y="771"/>
            <a:ext cx="1182433" cy="126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3a97f370f8e_0_56"/>
          <p:cNvPicPr preferRelativeResize="0"/>
          <p:nvPr/>
        </p:nvPicPr>
        <p:blipFill rotWithShape="1">
          <a:blip r:embed="rId9">
            <a:alphaModFix/>
          </a:blip>
          <a:srcRect b="7781" l="-380" r="69461" t="47081"/>
          <a:stretch/>
        </p:blipFill>
        <p:spPr>
          <a:xfrm>
            <a:off x="786300" y="1258450"/>
            <a:ext cx="1228448" cy="13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3a97f370f8e_0_56"/>
          <p:cNvPicPr preferRelativeResize="0"/>
          <p:nvPr/>
        </p:nvPicPr>
        <p:blipFill rotWithShape="1">
          <a:blip r:embed="rId10">
            <a:alphaModFix/>
          </a:blip>
          <a:srcRect b="9239" l="0" r="0" t="0"/>
          <a:stretch/>
        </p:blipFill>
        <p:spPr>
          <a:xfrm>
            <a:off x="-14496" y="1255371"/>
            <a:ext cx="817700" cy="135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a97f370f8e_0_56"/>
          <p:cNvPicPr preferRelativeResize="0"/>
          <p:nvPr/>
        </p:nvPicPr>
        <p:blipFill rotWithShape="1">
          <a:blip r:embed="rId11">
            <a:alphaModFix/>
          </a:blip>
          <a:srcRect b="16604" l="0" r="0" t="0"/>
          <a:stretch/>
        </p:blipFill>
        <p:spPr>
          <a:xfrm>
            <a:off x="-8446" y="2603271"/>
            <a:ext cx="1001450" cy="133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3a97f370f8e_0_56"/>
          <p:cNvPicPr preferRelativeResize="0"/>
          <p:nvPr/>
        </p:nvPicPr>
        <p:blipFill rotWithShape="1">
          <a:blip r:embed="rId12">
            <a:alphaModFix/>
          </a:blip>
          <a:srcRect b="0" l="0" r="0" t="36644"/>
          <a:stretch/>
        </p:blipFill>
        <p:spPr>
          <a:xfrm>
            <a:off x="-14496" y="3939646"/>
            <a:ext cx="1228449" cy="1204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3a97f370f8e_0_5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94300" y="2566275"/>
            <a:ext cx="1088576" cy="13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3a97f370f8e_0_56"/>
          <p:cNvPicPr preferRelativeResize="0"/>
          <p:nvPr/>
        </p:nvPicPr>
        <p:blipFill rotWithShape="1">
          <a:blip r:embed="rId12">
            <a:alphaModFix/>
          </a:blip>
          <a:srcRect b="3685" l="0" r="0" t="3472"/>
          <a:stretch/>
        </p:blipFill>
        <p:spPr>
          <a:xfrm rot="10800000">
            <a:off x="6081746" y="3950325"/>
            <a:ext cx="946000" cy="11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